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364" r:id="rId6"/>
    <p:sldId id="363" r:id="rId7"/>
    <p:sldId id="272" r:id="rId8"/>
    <p:sldId id="280" r:id="rId9"/>
    <p:sldId id="281" r:id="rId10"/>
    <p:sldId id="282" r:id="rId11"/>
    <p:sldId id="362" r:id="rId12"/>
    <p:sldId id="367" r:id="rId13"/>
    <p:sldId id="368" r:id="rId14"/>
    <p:sldId id="370" r:id="rId15"/>
    <p:sldId id="372" r:id="rId16"/>
    <p:sldId id="371" r:id="rId17"/>
    <p:sldId id="403" r:id="rId18"/>
    <p:sldId id="294" r:id="rId19"/>
    <p:sldId id="296" r:id="rId20"/>
    <p:sldId id="377" r:id="rId21"/>
    <p:sldId id="374" r:id="rId22"/>
    <p:sldId id="375" r:id="rId23"/>
    <p:sldId id="376" r:id="rId24"/>
    <p:sldId id="380" r:id="rId25"/>
    <p:sldId id="401" r:id="rId26"/>
    <p:sldId id="379" r:id="rId27"/>
    <p:sldId id="405" r:id="rId28"/>
    <p:sldId id="316" r:id="rId29"/>
    <p:sldId id="319" r:id="rId30"/>
    <p:sldId id="394" r:id="rId31"/>
    <p:sldId id="395" r:id="rId32"/>
    <p:sldId id="329" r:id="rId33"/>
    <p:sldId id="398" r:id="rId34"/>
    <p:sldId id="397" r:id="rId35"/>
    <p:sldId id="400" r:id="rId36"/>
    <p:sldId id="399" r:id="rId37"/>
    <p:sldId id="408" r:id="rId38"/>
    <p:sldId id="396" r:id="rId39"/>
    <p:sldId id="406" r:id="rId40"/>
    <p:sldId id="312" r:id="rId41"/>
    <p:sldId id="313" r:id="rId42"/>
    <p:sldId id="383" r:id="rId43"/>
    <p:sldId id="385" r:id="rId44"/>
    <p:sldId id="386" r:id="rId45"/>
    <p:sldId id="346" r:id="rId46"/>
    <p:sldId id="393" r:id="rId47"/>
    <p:sldId id="390" r:id="rId48"/>
    <p:sldId id="409" r:id="rId49"/>
    <p:sldId id="410" r:id="rId50"/>
    <p:sldId id="351" r:id="rId51"/>
    <p:sldId id="311" r:id="rId52"/>
    <p:sldId id="3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59C"/>
    <a:srgbClr val="4472C4"/>
    <a:srgbClr val="00FFD5"/>
    <a:srgbClr val="6BFAC6"/>
    <a:srgbClr val="5BA8F0"/>
    <a:srgbClr val="659996"/>
    <a:srgbClr val="024D49"/>
    <a:srgbClr val="B0B9F7"/>
    <a:srgbClr val="07B1DB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4308A-4CD7-BA2D-7030-46D36280B76F}" v="1" dt="2021-07-06T07:48:20.530"/>
    <p1510:client id="{0AD58BF7-9C4C-70E5-57E6-4770F9998DE5}" v="26" dt="2021-07-06T17:08:37.454"/>
    <p1510:client id="{2CF31047-4D27-1AB8-6D1A-D3531765C38C}" v="94" dt="2021-07-05T15:52:52.450"/>
    <p1510:client id="{3E5E6B2A-059B-3718-43A6-FE51AF92B3EC}" v="4240" dt="2021-07-05T22:06:57.764"/>
    <p1510:client id="{54FAFFF8-322F-11CC-7180-104C0D002E9B}" v="458" dt="2021-07-06T11:36:13.661"/>
    <p1510:client id="{5A1A4D70-27EF-3865-2B64-3166B0A2AAED}" v="61" dt="2021-07-06T07:04:16.876"/>
    <p1510:client id="{709A6485-A9C8-4359-E2C7-043E1BE0CB60}" v="578" dt="2021-07-05T18:45:50.276"/>
    <p1510:client id="{731FC359-665D-E9CE-9196-5E0E123751E6}" v="1869" dt="2021-07-05T17:21:46.861"/>
    <p1510:client id="{734BF07D-2F5D-1531-44CB-BA8F80D79C54}" v="38" dt="2021-07-06T05:44:43.740"/>
    <p1510:client id="{882175E2-BF48-CB92-A48A-93B608550185}" v="97" dt="2021-07-06T13:22:24.803"/>
    <p1510:client id="{BB0E74A4-1628-4730-DE5B-124644942F9C}" v="1559" dt="2021-07-07T03:20:25.139"/>
    <p1510:client id="{C8E09112-58B8-671D-5685-A096DBCD0573}" v="93" dt="2021-07-06T09:19:10.321"/>
    <p1510:client id="{D5DBD70B-7D83-51B5-4604-AA670C294D26}" v="996" dt="2021-07-05T23:04:51.562"/>
    <p1510:client id="{D7A17AC1-A85C-EAFC-22B8-DB41F02BBA2E}" v="1" dt="2021-07-06T13:32:28.977"/>
    <p1510:client id="{E7F7FCBD-70BD-4336-9F12-0ECEDDAB028A}" v="331" dt="2021-07-06T14:35:0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7463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638" y="3800925"/>
            <a:ext cx="6018763" cy="159210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t">
            <a:normAutofit fontScale="90000"/>
          </a:bodyPr>
          <a:lstStyle/>
          <a:p>
            <a:r>
              <a:rPr lang="en-US" sz="4400" dirty="0">
                <a:ln w="0"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 assistant for ease the process of Covid-19 and Pneumonia detection </a:t>
            </a:r>
            <a:br>
              <a:rPr lang="en-US" sz="2400" b="1" dirty="0"/>
            </a:br>
            <a:r>
              <a:rPr lang="en-US" sz="2400" b="1" dirty="0"/>
              <a:t>        </a:t>
            </a:r>
            <a:br>
              <a:rPr lang="en-US" sz="2400" b="1" dirty="0"/>
            </a:br>
            <a:r>
              <a:rPr lang="en-US" sz="2400" b="1"/>
              <a:t>         </a:t>
            </a:r>
            <a:r>
              <a:rPr lang="en-US" sz="2400" b="1" dirty="0"/>
              <a:t> Project ID - 2021_180</a:t>
            </a:r>
            <a:endParaRPr lang="en-US" sz="2400" dirty="0"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r="13388"/>
          <a:stretch/>
        </p:blipFill>
        <p:spPr>
          <a:xfrm>
            <a:off x="73530" y="3379561"/>
            <a:ext cx="3033508" cy="271996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>
            <a:extLst>
              <a:ext uri="{FF2B5EF4-FFF2-40B4-BE49-F238E27FC236}">
                <a16:creationId xmlns:a16="http://schemas.microsoft.com/office/drawing/2014/main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586" y="202986"/>
            <a:ext cx="2329136" cy="2329136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77" y="1135272"/>
            <a:ext cx="1973892" cy="1973892"/>
          </a:xfrm>
          <a:prstGeom prst="rect">
            <a:avLst/>
          </a:prstGeom>
        </p:spPr>
      </p:pic>
      <p:pic>
        <p:nvPicPr>
          <p:cNvPr id="7" name="Picture 6" descr="A picture containing plant, decorated&#10;&#10;Description automatically generated">
            <a:extLst>
              <a:ext uri="{FF2B5EF4-FFF2-40B4-BE49-F238E27FC236}">
                <a16:creationId xmlns:a16="http://schemas.microsoft.com/office/drawing/2014/main" id="{F5D45C12-0D29-49A6-9017-7F9025DE8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1" y="334412"/>
            <a:ext cx="2088907" cy="2088907"/>
          </a:xfrm>
          <a:prstGeom prst="rect">
            <a:avLst/>
          </a:prstGeom>
        </p:spPr>
      </p:pic>
      <p:pic>
        <p:nvPicPr>
          <p:cNvPr id="16" name="Graphic 4" descr="Chat">
            <a:extLst>
              <a:ext uri="{FF2B5EF4-FFF2-40B4-BE49-F238E27FC236}">
                <a16:creationId xmlns:a16="http://schemas.microsoft.com/office/drawing/2014/main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6310" y="4840577"/>
            <a:ext cx="1952160" cy="19521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43674-C545-43B4-80E1-53BF8F2D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DE6DD-AB1C-40E7-800E-3E88B7F14726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22BA-5074-45FE-BDD2-E0444DF7B0F1}"/>
              </a:ext>
            </a:extLst>
          </p:cNvPr>
          <p:cNvSpPr txBox="1"/>
          <p:nvPr/>
        </p:nvSpPr>
        <p:spPr>
          <a:xfrm>
            <a:off x="370430" y="2345636"/>
            <a:ext cx="298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OVERVIEW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B150AC5-D48D-4289-A7BF-BA09F16B4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88" y="288997"/>
            <a:ext cx="6343988" cy="60643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81FD13B7-3F81-4ED1-BB92-4C7A5FE8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10605-B23F-4185-9877-3392A0F5DA34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7B9DD-80C8-45E4-98BC-AAC07643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5015" y="6485746"/>
            <a:ext cx="2743200" cy="36512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10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59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2E028-3891-416A-B97D-B3778F011C87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36F8455-8C91-418D-9F61-D1476765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93117-8407-40E5-99A5-757806A9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675" y="6485746"/>
            <a:ext cx="2743200" cy="36512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11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0A02227-2787-4369-8EC4-8A85CFD37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90519"/>
              </p:ext>
            </p:extLst>
          </p:nvPr>
        </p:nvGraphicFramePr>
        <p:xfrm>
          <a:off x="1423358" y="517584"/>
          <a:ext cx="8636039" cy="6084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913960973"/>
                    </a:ext>
                  </a:extLst>
                </a:gridCol>
                <a:gridCol w="2741109">
                  <a:extLst>
                    <a:ext uri="{9D8B030D-6E8A-4147-A177-3AD203B41FA5}">
                      <a16:colId xmlns:a16="http://schemas.microsoft.com/office/drawing/2014/main" val="1356651746"/>
                    </a:ext>
                  </a:extLst>
                </a:gridCol>
                <a:gridCol w="2878680">
                  <a:extLst>
                    <a:ext uri="{9D8B030D-6E8A-4147-A177-3AD203B41FA5}">
                      <a16:colId xmlns:a16="http://schemas.microsoft.com/office/drawing/2014/main" val="1998451723"/>
                    </a:ext>
                  </a:extLst>
                </a:gridCol>
              </a:tblGrid>
              <a:tr h="4616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CNN Architectures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Libraries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236074"/>
                  </a:ext>
                </a:extLst>
              </a:tr>
              <a:tr h="615502">
                <a:tc>
                  <a:txBody>
                    <a:bodyPr/>
                    <a:lstStyle/>
                    <a:p>
                      <a:r>
                        <a:rPr lang="en-GB"/>
                        <a:t>1.Image acquisition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  1. VGG-16 as Base model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  <a:p>
                      <a:pPr lvl="0">
                        <a:buNone/>
                      </a:pPr>
                      <a:r>
                        <a:rPr lang="en-GB"/>
                        <a:t>  2. DenseNet169</a:t>
                      </a:r>
                      <a:endParaRPr lang="en-GB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Open CV, Numpy, Skikit, image keras, Tensorflow, LIME, Matplotlib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26989"/>
                  </a:ext>
                </a:extLst>
              </a:tr>
              <a:tr h="634736">
                <a:tc>
                  <a:txBody>
                    <a:bodyPr/>
                    <a:lstStyle/>
                    <a:p>
                      <a:r>
                        <a:rPr lang="en-GB"/>
                        <a:t>2.Image pre-processing</a:t>
                      </a:r>
                    </a:p>
                    <a:p>
                      <a:pPr marL="342900" lvl="0" indent="-342900">
                        <a:buAutoNum type="romanUcPeriod"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Edge detection</a:t>
                      </a:r>
                    </a:p>
                    <a:p>
                      <a:pPr marL="342900" lvl="0" indent="-342900">
                        <a:buAutoNum type="romanUcPeriod"/>
                      </a:pPr>
                      <a:r>
                        <a:rPr lang="en-GB" sz="1800" b="0" i="0" u="none" strike="noStrike" noProof="0"/>
                        <a:t>Noise reduction</a:t>
                      </a:r>
                      <a:endParaRPr lang="en-GB" sz="1800" b="0" i="0" u="none" strike="noStrike" noProof="0">
                        <a:latin typeface="Calibri"/>
                      </a:endParaRPr>
                    </a:p>
                    <a:p>
                      <a:pPr marL="342900" lvl="0" indent="-342900">
                        <a:buAutoNum type="romanUcPeriod"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Contrast stretching</a:t>
                      </a:r>
                      <a:endParaRPr lang="en-GB" sz="1800" b="0" i="0" u="none" strike="noStrike" noProof="0"/>
                    </a:p>
                    <a:p>
                      <a:pPr marL="342900" lvl="0" indent="-342900">
                        <a:buAutoNum type="romanUcPeriod"/>
                      </a:pPr>
                      <a:endParaRPr lang="en-GB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79099"/>
                  </a:ext>
                </a:extLst>
              </a:tr>
              <a:tr h="6347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3.Data set Augmentation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92191"/>
                  </a:ext>
                </a:extLst>
              </a:tr>
              <a:tr h="6155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4.Build a relevant model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990227"/>
                  </a:ext>
                </a:extLst>
              </a:tr>
              <a:tr h="500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5.Train the model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65083"/>
                  </a:ext>
                </a:extLst>
              </a:tr>
              <a:tr h="6347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6.Get a prediction as three classes</a:t>
                      </a:r>
                      <a:endParaRPr lang="en-GB" dirty="0" err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986329"/>
                  </a:ext>
                </a:extLst>
              </a:tr>
              <a:tr h="115406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15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08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2539E2-88A8-45ED-89D0-7B85513A97BC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EVIDENCES</a:t>
            </a:r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3DA299BB-A13B-4C0C-B834-E2DB6475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EA32A-A618-41CE-8AA3-FB70499A0231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F8F6-8275-4621-9A19-CD08B9EA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053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12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84C3D1F-4173-4DE8-931E-2C5BD947A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658704"/>
            <a:ext cx="4497238" cy="2981421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02059AC-4FC2-4AF7-913D-86740ACBA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0" y="3535966"/>
            <a:ext cx="5561163" cy="706220"/>
          </a:xfrm>
          <a:prstGeom prst="rect">
            <a:avLst/>
          </a:prstGeom>
        </p:spPr>
      </p:pic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04CAC7-F710-4874-8181-B08BD59C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89" y="3536527"/>
            <a:ext cx="4295954" cy="1093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EEED4-8EC3-4725-B556-4AE37B0F7070}"/>
              </a:ext>
            </a:extLst>
          </p:cNvPr>
          <p:cNvSpPr txBox="1"/>
          <p:nvPr/>
        </p:nvSpPr>
        <p:spPr>
          <a:xfrm>
            <a:off x="2955985" y="368060"/>
            <a:ext cx="1779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 VGG-16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3CEA8-065F-4236-ABC7-8A47A6B5BFB6}"/>
              </a:ext>
            </a:extLst>
          </p:cNvPr>
          <p:cNvSpPr txBox="1"/>
          <p:nvPr/>
        </p:nvSpPr>
        <p:spPr>
          <a:xfrm>
            <a:off x="8203720" y="368059"/>
            <a:ext cx="1779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Desnet169</a:t>
            </a:r>
          </a:p>
        </p:txBody>
      </p:sp>
      <p:pic>
        <p:nvPicPr>
          <p:cNvPr id="8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DDAB45-EA4E-44E8-9E39-2136CAC52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51" y="4154318"/>
            <a:ext cx="5359878" cy="2330609"/>
          </a:xfrm>
          <a:prstGeom prst="rect">
            <a:avLst/>
          </a:prstGeo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3BD517EF-BE7E-4C20-8FBE-23D0EEDF8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82" y="662381"/>
            <a:ext cx="4353462" cy="29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2C9F8-4F87-42D8-A450-37A2026F3702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COMPLETION OF THE PROJECT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D894351-2BB1-4CAC-ADC3-63B4422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B746F-0B1C-4119-BAEC-B9705A2007A4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24334-C41B-470B-8A06-AE03B55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242" y="6442614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ED294-4CD5-4648-B5F2-6AB202BBFB23}"/>
              </a:ext>
            </a:extLst>
          </p:cNvPr>
          <p:cNvSpPr/>
          <p:nvPr/>
        </p:nvSpPr>
        <p:spPr>
          <a:xfrm>
            <a:off x="865517" y="1433423"/>
            <a:ext cx="9575319" cy="42413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2D6C37-89BE-480E-ADAA-638F05050EC5}"/>
              </a:ext>
            </a:extLst>
          </p:cNvPr>
          <p:cNvSpPr/>
          <p:nvPr/>
        </p:nvSpPr>
        <p:spPr>
          <a:xfrm>
            <a:off x="1081177" y="187912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cs typeface="Calibri"/>
              </a:rPr>
              <a:t>50% Progress</a:t>
            </a:r>
            <a:endParaRPr lang="en-GB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3CD1D3-C4C5-4030-8F8E-720E1FD84A6E}"/>
              </a:ext>
            </a:extLst>
          </p:cNvPr>
          <p:cNvSpPr/>
          <p:nvPr/>
        </p:nvSpPr>
        <p:spPr>
          <a:xfrm>
            <a:off x="1153063" y="356127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cs typeface="Calibri"/>
              </a:rPr>
              <a:t>Work to be Completed</a:t>
            </a:r>
            <a:endParaRPr lang="en-GB" dirty="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A43F9-1AAE-492F-B108-F89AB77589C2}"/>
              </a:ext>
            </a:extLst>
          </p:cNvPr>
          <p:cNvSpPr/>
          <p:nvPr/>
        </p:nvSpPr>
        <p:spPr>
          <a:xfrm>
            <a:off x="3452543" y="187822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Developed models and selected the best model based on the accuracy level and got the prediction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99413-679F-41D4-8714-3A6117DB9F10}"/>
              </a:ext>
            </a:extLst>
          </p:cNvPr>
          <p:cNvSpPr/>
          <p:nvPr/>
        </p:nvSpPr>
        <p:spPr>
          <a:xfrm>
            <a:off x="3452542" y="356037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Develop Mobile application and integrate all the applications through API connection</a:t>
            </a:r>
            <a:endParaRPr lang="en-US"/>
          </a:p>
        </p:txBody>
      </p:sp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71556DF-BB08-436E-8AAA-4FC86733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45" y="4676683"/>
            <a:ext cx="1678558" cy="16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F850817-96E6-4B5E-8027-8500588B3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C26DB-16C0-45C3-B0A1-0C8BB4CF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AF1B4E-90EC-4A51-B6E5-B702C054ECB0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61342CE-252A-4D11-AB03-578D1770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651" y="1847385"/>
            <a:ext cx="5389132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IT18114836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Akalanka B.A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Information Technology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1E3F2A-D845-4850-8E78-9DA6201B8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9376" b="1"/>
          <a:stretch/>
        </p:blipFill>
        <p:spPr>
          <a:xfrm>
            <a:off x="8026262" y="780307"/>
            <a:ext cx="3914333" cy="3914333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556ED-888C-4A76-8935-0D62C35BC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58A3A-5B03-41BC-872F-85D91403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15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8D09A-C9AA-44DA-8B5B-90260BE018C1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</p:spTree>
    <p:extLst>
      <p:ext uri="{BB962C8B-B14F-4D97-AF65-F5344CB8AC3E}">
        <p14:creationId xmlns:p14="http://schemas.microsoft.com/office/powerpoint/2010/main" val="8123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C8B240-98D6-4467-8E2C-7A50DB91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Accurate diagnosis of Covid-19 using Chest CT Scan images</a:t>
            </a:r>
            <a:br>
              <a:rPr lang="en-US" sz="2300" b="1" dirty="0">
                <a:solidFill>
                  <a:srgbClr val="FFFFFF"/>
                </a:solidFill>
              </a:rPr>
            </a:br>
            <a:br>
              <a:rPr lang="en-US" sz="2300" b="1" dirty="0">
                <a:solidFill>
                  <a:srgbClr val="FFFFFF"/>
                </a:solidFill>
              </a:rPr>
            </a:br>
            <a:endParaRPr lang="en-US" sz="2300" b="1" dirty="0">
              <a:solidFill>
                <a:srgbClr val="FFFFFF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D3317B6-C113-4611-A48F-047EA0C54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2" r="1" b="10403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37A51-7D0A-4D55-9459-B879B50D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16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4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56E5A-A600-4BF6-AD9F-1EBD25E3960A}"/>
              </a:ext>
            </a:extLst>
          </p:cNvPr>
          <p:cNvSpPr txBox="1"/>
          <p:nvPr/>
        </p:nvSpPr>
        <p:spPr>
          <a:xfrm>
            <a:off x="4666891" y="1705156"/>
            <a:ext cx="7276580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dirty="0"/>
              <a:t>People go undiagnosed with COVID-19 in their early stages due to deficiency of testing equipments</a:t>
            </a: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/>
              <a:t>It takes a long time to get the results from PCR tests</a:t>
            </a: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effectLst/>
                <a:ea typeface="Calibri" panose="020F0502020204030204" pitchFamily="34" charset="0"/>
              </a:rPr>
              <a:t>CT-scan could be used to detect COVID-19 because it is more sensitive to viral diagnosis than PCR.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/>
              <a:t>To maximize the accuracy level of the final report we suppose to identify covid-19 using a CT scan images</a:t>
            </a:r>
          </a:p>
          <a:p>
            <a:pPr marL="342900" indent="-342900">
              <a:buFont typeface="Wingdings"/>
              <a:buChar char="Ø"/>
            </a:pP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AE306-3921-41BA-9D8C-C1B933D72D5C}"/>
              </a:ext>
            </a:extLst>
          </p:cNvPr>
          <p:cNvSpPr txBox="1">
            <a:spLocks/>
          </p:cNvSpPr>
          <p:nvPr/>
        </p:nvSpPr>
        <p:spPr>
          <a:xfrm>
            <a:off x="588155" y="2565823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cs typeface="Calibri Light"/>
              </a:rPr>
              <a:t>Research Question?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7C3CE-7BB4-4A41-880B-5D849DDC4766}"/>
              </a:ext>
            </a:extLst>
          </p:cNvPr>
          <p:cNvSpPr/>
          <p:nvPr/>
        </p:nvSpPr>
        <p:spPr>
          <a:xfrm>
            <a:off x="0" y="0"/>
            <a:ext cx="420093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1E262-087E-4CB2-BD05-1E6A4A39F8F7}"/>
              </a:ext>
            </a:extLst>
          </p:cNvPr>
          <p:cNvSpPr txBox="1">
            <a:spLocks/>
          </p:cNvSpPr>
          <p:nvPr/>
        </p:nvSpPr>
        <p:spPr>
          <a:xfrm>
            <a:off x="740555" y="2718223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cs typeface="Calibri Light"/>
              </a:rPr>
              <a:t>Research Question?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6C51C-921D-449E-9A19-C50DEBF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072" y="6471369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17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91221-CFC9-4A46-99FF-FC7A463B9CD0}"/>
              </a:ext>
            </a:extLst>
          </p:cNvPr>
          <p:cNvSpPr txBox="1"/>
          <p:nvPr/>
        </p:nvSpPr>
        <p:spPr>
          <a:xfrm>
            <a:off x="4149307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D6E43-FFCF-4CBE-9793-4EDE0AE30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B18884-D388-4D77-80B5-379F675FB47E}"/>
              </a:ext>
            </a:extLst>
          </p:cNvPr>
          <p:cNvSpPr txBox="1"/>
          <p:nvPr/>
        </p:nvSpPr>
        <p:spPr>
          <a:xfrm>
            <a:off x="176213" y="0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Specific and Sub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ADB11-6A3B-4B1E-8971-E7C24F05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7" y="747936"/>
            <a:ext cx="115252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8E350-CCFD-4CC6-B60B-86D2FD06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73" y="1988517"/>
            <a:ext cx="9715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0B5A3-870E-4995-BD27-1D70602F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591" y="4174035"/>
            <a:ext cx="95250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E232A6-4AC5-485A-9BBF-8B058456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52" y="5263669"/>
            <a:ext cx="857250" cy="847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EBD8B-E08C-464B-A032-B7FA64AC1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971" y="2881676"/>
            <a:ext cx="809625" cy="10668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CD6634-F8FE-4381-A38F-051BAAEBABC1}"/>
              </a:ext>
            </a:extLst>
          </p:cNvPr>
          <p:cNvSpPr/>
          <p:nvPr/>
        </p:nvSpPr>
        <p:spPr>
          <a:xfrm>
            <a:off x="2136713" y="850661"/>
            <a:ext cx="7229062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To develop a model for image acquisition.</a:t>
            </a:r>
          </a:p>
          <a:p>
            <a:pPr algn="ctr"/>
            <a:endParaRPr lang="en-US" sz="1800" b="1" dirty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06D18A-7E43-4B24-84A0-A94CEDAB3963}"/>
              </a:ext>
            </a:extLst>
          </p:cNvPr>
          <p:cNvSpPr/>
          <p:nvPr/>
        </p:nvSpPr>
        <p:spPr>
          <a:xfrm>
            <a:off x="2796084" y="1988517"/>
            <a:ext cx="5493026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To develop a model for image enhancement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C5D59D-D804-4E8D-902E-9847E4A76189}"/>
              </a:ext>
            </a:extLst>
          </p:cNvPr>
          <p:cNvSpPr/>
          <p:nvPr/>
        </p:nvSpPr>
        <p:spPr>
          <a:xfrm>
            <a:off x="3490656" y="3117479"/>
            <a:ext cx="6977061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To develop a model for recognizing the Covid-19 infected chest CT scan images using </a:t>
            </a:r>
            <a:r>
              <a:rPr lang="en-US" b="1" dirty="0">
                <a:solidFill>
                  <a:schemeClr val="bg1"/>
                </a:solidFill>
              </a:rPr>
              <a:t>AI </a:t>
            </a:r>
            <a:r>
              <a:rPr lang="en-US" sz="1800" b="1" dirty="0">
                <a:solidFill>
                  <a:schemeClr val="bg1"/>
                </a:solidFill>
              </a:rPr>
              <a:t>techniques</a:t>
            </a:r>
            <a:r>
              <a:rPr lang="en-US" sz="1800" b="1" dirty="0">
                <a:solidFill>
                  <a:sysClr val="windowText" lastClr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B9FCCA-FF73-4662-9A4F-8D4D7DDBCBB5}"/>
              </a:ext>
            </a:extLst>
          </p:cNvPr>
          <p:cNvSpPr/>
          <p:nvPr/>
        </p:nvSpPr>
        <p:spPr>
          <a:xfrm>
            <a:off x="2925480" y="4193174"/>
            <a:ext cx="3677478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To develop a mobile application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D3517F-D870-41BA-8759-86983CAF2A01}"/>
              </a:ext>
            </a:extLst>
          </p:cNvPr>
          <p:cNvSpPr/>
          <p:nvPr/>
        </p:nvSpPr>
        <p:spPr>
          <a:xfrm>
            <a:off x="2198445" y="5216514"/>
            <a:ext cx="7229062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The mobile application is used for taking photos of a chest CT scan and upload it to the cloud-based AI model for analyzing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D5E1A-55E8-439F-BBE7-9BFAF69C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543" y="647136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18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E2D35-CCDE-401E-800C-59CE08043153}"/>
              </a:ext>
            </a:extLst>
          </p:cNvPr>
          <p:cNvSpPr txBox="1"/>
          <p:nvPr/>
        </p:nvSpPr>
        <p:spPr>
          <a:xfrm>
            <a:off x="3142892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0F2C5-44C9-4A98-96B3-98EE3562EB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7FBA1A-4CE8-4654-B65A-622201C74479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B4CF7-9208-4385-BCC0-81099EE0C7A2}"/>
              </a:ext>
            </a:extLst>
          </p:cNvPr>
          <p:cNvSpPr txBox="1"/>
          <p:nvPr/>
        </p:nvSpPr>
        <p:spPr>
          <a:xfrm>
            <a:off x="741490" y="2703444"/>
            <a:ext cx="298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OVERVIEW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D9201EF-437A-43C0-9CDC-0786ADF2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68" y="718744"/>
            <a:ext cx="7217828" cy="56325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894FD-0D92-4E07-816E-9889EC40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657" y="647136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BEC42-E042-4D89-BDBE-7B5C3A18AF4F}"/>
              </a:ext>
            </a:extLst>
          </p:cNvPr>
          <p:cNvSpPr txBox="1"/>
          <p:nvPr/>
        </p:nvSpPr>
        <p:spPr>
          <a:xfrm>
            <a:off x="3301043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192E5-4DBB-4BCF-8B51-6DE0DBBC3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FCB15-63A2-4039-B962-314C86874B15}"/>
              </a:ext>
            </a:extLst>
          </p:cNvPr>
          <p:cNvCxnSpPr>
            <a:cxnSpLocks/>
          </p:cNvCxnSpPr>
          <p:nvPr/>
        </p:nvCxnSpPr>
        <p:spPr>
          <a:xfrm flipV="1">
            <a:off x="7858539" y="1795671"/>
            <a:ext cx="0" cy="73549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1031B8-B542-4F8D-9308-AFA92E12A09B}"/>
              </a:ext>
            </a:extLst>
          </p:cNvPr>
          <p:cNvCxnSpPr>
            <a:cxnSpLocks/>
          </p:cNvCxnSpPr>
          <p:nvPr/>
        </p:nvCxnSpPr>
        <p:spPr>
          <a:xfrm>
            <a:off x="4068418" y="3780183"/>
            <a:ext cx="371060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C6A61C-3400-438C-90E4-AD4158DF66DA}"/>
              </a:ext>
            </a:extLst>
          </p:cNvPr>
          <p:cNvCxnSpPr>
            <a:cxnSpLocks/>
          </p:cNvCxnSpPr>
          <p:nvPr/>
        </p:nvCxnSpPr>
        <p:spPr>
          <a:xfrm flipV="1">
            <a:off x="7779027" y="3061254"/>
            <a:ext cx="0" cy="73549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5BE66A-7A58-4398-A970-6C899D43015D}"/>
              </a:ext>
            </a:extLst>
          </p:cNvPr>
          <p:cNvCxnSpPr>
            <a:cxnSpLocks/>
          </p:cNvCxnSpPr>
          <p:nvPr/>
        </p:nvCxnSpPr>
        <p:spPr>
          <a:xfrm flipV="1">
            <a:off x="7779026" y="4326837"/>
            <a:ext cx="0" cy="73549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2CAEF8-29B5-436D-B4E4-8AF0F8F72BD8}"/>
              </a:ext>
            </a:extLst>
          </p:cNvPr>
          <p:cNvCxnSpPr>
            <a:cxnSpLocks/>
          </p:cNvCxnSpPr>
          <p:nvPr/>
        </p:nvCxnSpPr>
        <p:spPr>
          <a:xfrm>
            <a:off x="4068417" y="6437243"/>
            <a:ext cx="371060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577566-5138-4723-91A1-82B1CFCA4154}"/>
              </a:ext>
            </a:extLst>
          </p:cNvPr>
          <p:cNvCxnSpPr>
            <a:cxnSpLocks/>
          </p:cNvCxnSpPr>
          <p:nvPr/>
        </p:nvCxnSpPr>
        <p:spPr>
          <a:xfrm>
            <a:off x="3246784" y="6105939"/>
            <a:ext cx="821634" cy="33130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D83CC9-43F3-467F-9182-EA417F5ACE4C}"/>
              </a:ext>
            </a:extLst>
          </p:cNvPr>
          <p:cNvCxnSpPr>
            <a:cxnSpLocks/>
          </p:cNvCxnSpPr>
          <p:nvPr/>
        </p:nvCxnSpPr>
        <p:spPr>
          <a:xfrm flipV="1">
            <a:off x="3246784" y="5754755"/>
            <a:ext cx="821633" cy="33130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A7A41-8517-4F7C-9756-BAD5C71CCFF1}"/>
              </a:ext>
            </a:extLst>
          </p:cNvPr>
          <p:cNvCxnSpPr>
            <a:cxnSpLocks/>
          </p:cNvCxnSpPr>
          <p:nvPr/>
        </p:nvCxnSpPr>
        <p:spPr>
          <a:xfrm flipV="1">
            <a:off x="7779026" y="5718314"/>
            <a:ext cx="0" cy="73549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5DB2365-EA2F-4F24-A182-3B891683E639}"/>
              </a:ext>
            </a:extLst>
          </p:cNvPr>
          <p:cNvSpPr txBox="1"/>
          <p:nvPr/>
        </p:nvSpPr>
        <p:spPr>
          <a:xfrm>
            <a:off x="477078" y="248479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Overall Project Description</a:t>
            </a: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279806F-931B-46BA-A20B-54F136C2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5E6EC-3B8B-499D-BBDB-BDD8DF1D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128" y="6500124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7AAA6C-A75C-4198-99B1-3DB9448E26BC}"/>
              </a:ext>
            </a:extLst>
          </p:cNvPr>
          <p:cNvSpPr/>
          <p:nvPr/>
        </p:nvSpPr>
        <p:spPr>
          <a:xfrm>
            <a:off x="534839" y="1505309"/>
            <a:ext cx="3393056" cy="819508"/>
          </a:xfrm>
          <a:prstGeom prst="roundRect">
            <a:avLst/>
          </a:prstGeom>
          <a:solidFill>
            <a:srgbClr val="4472C4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Consists of 5 tests help to </a:t>
            </a:r>
            <a:r>
              <a:rPr lang="en-US" dirty="0">
                <a:cs typeface="Calibri"/>
              </a:rPr>
              <a:t>predict </a:t>
            </a:r>
            <a:r>
              <a:rPr lang="en-US">
                <a:cs typeface="Calibri"/>
              </a:rPr>
              <a:t>covid-19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CC7D438-3A72-48F4-A0C7-38847EBC8903}"/>
              </a:ext>
            </a:extLst>
          </p:cNvPr>
          <p:cNvSpPr/>
          <p:nvPr/>
        </p:nvSpPr>
        <p:spPr>
          <a:xfrm>
            <a:off x="534838" y="2741762"/>
            <a:ext cx="3393056" cy="819508"/>
          </a:xfrm>
          <a:prstGeom prst="roundRect">
            <a:avLst/>
          </a:prstGeom>
          <a:solidFill>
            <a:srgbClr val="4472C4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Check every possible</a:t>
            </a:r>
            <a:r>
              <a:rPr lang="en-US" dirty="0">
                <a:cs typeface="Calibri"/>
              </a:rPr>
              <a:t> details </a:t>
            </a:r>
            <a:r>
              <a:rPr lang="en-US">
                <a:cs typeface="Calibri"/>
              </a:rPr>
              <a:t>about the patient</a:t>
            </a:r>
            <a:r>
              <a:rPr lang="en-US" dirty="0">
                <a:cs typeface="Calibri"/>
              </a:rPr>
              <a:t> to give accurate results</a:t>
            </a:r>
            <a:r>
              <a:rPr lang="en-US">
                <a:cs typeface="Calibri"/>
              </a:rPr>
              <a:t>.</a:t>
            </a:r>
            <a:endParaRPr lang="en-US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CCF26F-6D9C-45F6-A992-B475EB48E4F6}"/>
              </a:ext>
            </a:extLst>
          </p:cNvPr>
          <p:cNvSpPr/>
          <p:nvPr/>
        </p:nvSpPr>
        <p:spPr>
          <a:xfrm>
            <a:off x="5781675" y="1849467"/>
            <a:ext cx="2070338" cy="5607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Symptoms tracker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9AE537-2136-4E93-8114-C3FCBAC07C10}"/>
              </a:ext>
            </a:extLst>
          </p:cNvPr>
          <p:cNvSpPr/>
          <p:nvPr/>
        </p:nvSpPr>
        <p:spPr>
          <a:xfrm>
            <a:off x="5781674" y="2999656"/>
            <a:ext cx="2070338" cy="5607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Health History tracker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6C305E-0D53-4333-A062-4B4A34C3FDD9}"/>
              </a:ext>
            </a:extLst>
          </p:cNvPr>
          <p:cNvSpPr/>
          <p:nvPr/>
        </p:nvSpPr>
        <p:spPr>
          <a:xfrm>
            <a:off x="5781674" y="5041240"/>
            <a:ext cx="2070338" cy="5607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CT Scan prediction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92DC78-6F2C-4EE5-A223-77CE07F858E6}"/>
              </a:ext>
            </a:extLst>
          </p:cNvPr>
          <p:cNvSpPr/>
          <p:nvPr/>
        </p:nvSpPr>
        <p:spPr>
          <a:xfrm>
            <a:off x="5781674" y="6004523"/>
            <a:ext cx="2070338" cy="5607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X-ray Prediction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6E27D-EF7E-4809-8C89-CE523CE0D334}"/>
              </a:ext>
            </a:extLst>
          </p:cNvPr>
          <p:cNvSpPr/>
          <p:nvPr/>
        </p:nvSpPr>
        <p:spPr>
          <a:xfrm>
            <a:off x="5781675" y="4092335"/>
            <a:ext cx="2070338" cy="5607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Breathing Test Analysis</a:t>
            </a:r>
            <a:endParaRPr lang="en-US" dirty="0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CEED2D2A-998B-48FA-BDBB-EC3203127A13}"/>
              </a:ext>
            </a:extLst>
          </p:cNvPr>
          <p:cNvSpPr/>
          <p:nvPr/>
        </p:nvSpPr>
        <p:spPr>
          <a:xfrm>
            <a:off x="4252629" y="1789385"/>
            <a:ext cx="977660" cy="48883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A924C4-8D50-4067-A630-BE930E23CAA7}"/>
              </a:ext>
            </a:extLst>
          </p:cNvPr>
          <p:cNvSpPr/>
          <p:nvPr/>
        </p:nvSpPr>
        <p:spPr>
          <a:xfrm>
            <a:off x="534837" y="4035724"/>
            <a:ext cx="3393056" cy="819508"/>
          </a:xfrm>
          <a:prstGeom prst="roundRect">
            <a:avLst/>
          </a:prstGeom>
          <a:solidFill>
            <a:srgbClr val="4472C4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Very easy and a smart application </a:t>
            </a:r>
            <a:r>
              <a:rPr lang="en-US">
                <a:cs typeface="Calibri"/>
              </a:rPr>
              <a:t>which gives accurate results in</a:t>
            </a:r>
            <a:r>
              <a:rPr lang="en-US" dirty="0">
                <a:cs typeface="Calibri"/>
              </a:rPr>
              <a:t> during a small time period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D1C3B6-EF12-42A4-8850-1EEE40251169}"/>
              </a:ext>
            </a:extLst>
          </p:cNvPr>
          <p:cNvSpPr/>
          <p:nvPr/>
        </p:nvSpPr>
        <p:spPr>
          <a:xfrm>
            <a:off x="534836" y="5315308"/>
            <a:ext cx="3393056" cy="819508"/>
          </a:xfrm>
          <a:prstGeom prst="roundRect">
            <a:avLst/>
          </a:prstGeom>
          <a:solidFill>
            <a:srgbClr val="4472C4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Doctor affirmation about the test </a:t>
            </a:r>
            <a:r>
              <a:rPr lang="en-US" dirty="0">
                <a:cs typeface="Calibri"/>
              </a:rPr>
              <a:t>results and </a:t>
            </a:r>
            <a:r>
              <a:rPr lang="en-US">
                <a:cs typeface="Calibri"/>
              </a:rPr>
              <a:t>guaranteed</a:t>
            </a:r>
            <a:r>
              <a:rPr lang="en-US" dirty="0">
                <a:cs typeface="Calibri"/>
              </a:rPr>
              <a:t>.</a:t>
            </a:r>
          </a:p>
        </p:txBody>
      </p:sp>
      <p:pic>
        <p:nvPicPr>
          <p:cNvPr id="10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4794836-D5F2-4C69-9524-771E3A35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004" y="2977552"/>
            <a:ext cx="2081842" cy="2239993"/>
          </a:xfrm>
          <a:prstGeom prst="rect">
            <a:avLst/>
          </a:prstGeom>
        </p:spPr>
      </p:pic>
      <p:pic>
        <p:nvPicPr>
          <p:cNvPr id="11" name="Picture 1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2BD6BA2-9ADA-4D63-8BBC-D9A5B0F4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174" y="1920680"/>
            <a:ext cx="1535503" cy="1492640"/>
          </a:xfrm>
          <a:prstGeom prst="rect">
            <a:avLst/>
          </a:prstGeom>
        </p:spPr>
      </p:pic>
      <p:pic>
        <p:nvPicPr>
          <p:cNvPr id="12" name="Picture 12" descr="A picture containing nature, water, waterfall&#10;&#10;Description automatically generated">
            <a:extLst>
              <a:ext uri="{FF2B5EF4-FFF2-40B4-BE49-F238E27FC236}">
                <a16:creationId xmlns:a16="http://schemas.microsoft.com/office/drawing/2014/main" id="{B28A194D-D808-4940-8C50-A9DF8C45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852" y="5041061"/>
            <a:ext cx="1405388" cy="1549162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60FB97A-2EB7-4412-B93D-8C6E0C790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512" y="257354"/>
            <a:ext cx="1938069" cy="15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8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05E140-0A81-439D-A361-F5D2D415D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16600"/>
              </p:ext>
            </p:extLst>
          </p:nvPr>
        </p:nvGraphicFramePr>
        <p:xfrm>
          <a:off x="761999" y="661358"/>
          <a:ext cx="10480752" cy="493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363">
                  <a:extLst>
                    <a:ext uri="{9D8B030D-6E8A-4147-A177-3AD203B41FA5}">
                      <a16:colId xmlns:a16="http://schemas.microsoft.com/office/drawing/2014/main" val="3315293887"/>
                    </a:ext>
                  </a:extLst>
                </a:gridCol>
                <a:gridCol w="2968726">
                  <a:extLst>
                    <a:ext uri="{9D8B030D-6E8A-4147-A177-3AD203B41FA5}">
                      <a16:colId xmlns:a16="http://schemas.microsoft.com/office/drawing/2014/main" val="181296"/>
                    </a:ext>
                  </a:extLst>
                </a:gridCol>
                <a:gridCol w="2394663">
                  <a:extLst>
                    <a:ext uri="{9D8B030D-6E8A-4147-A177-3AD203B41FA5}">
                      <a16:colId xmlns:a16="http://schemas.microsoft.com/office/drawing/2014/main" val="2058792862"/>
                    </a:ext>
                  </a:extLst>
                </a:gridCol>
              </a:tblGrid>
              <a:tr h="105325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Steps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Tools and  Techniques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Libraries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5530325"/>
                  </a:ext>
                </a:extLst>
              </a:tr>
              <a:tr h="1634363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1)Scan the image and separate from the background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Image processing techniques- </a:t>
                      </a:r>
                      <a:endParaRPr lang="en-US" sz="1800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Edge detection</a:t>
                      </a:r>
                      <a:endParaRPr lang="en-US" sz="1800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Image thresholding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Open CV, </a:t>
                      </a:r>
                      <a:r>
                        <a:rPr lang="en-US" sz="1800" kern="1200" dirty="0" err="1">
                          <a:effectLst/>
                        </a:rPr>
                        <a:t>Numpy</a:t>
                      </a:r>
                      <a:r>
                        <a:rPr lang="en-US" sz="1800" kern="1200" dirty="0">
                          <a:effectLst/>
                        </a:rPr>
                        <a:t>,</a:t>
                      </a:r>
                      <a:endParaRPr lang="en-US" sz="180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effectLst/>
                        </a:rPr>
                        <a:t>Skikit</a:t>
                      </a:r>
                      <a:r>
                        <a:rPr lang="en-US" sz="1800" kern="1200" dirty="0">
                          <a:effectLst/>
                        </a:rPr>
                        <a:t>-image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759361"/>
                  </a:ext>
                </a:extLst>
              </a:tr>
              <a:tr h="112589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2) Image Enhancement 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Image processing techniques- </a:t>
                      </a:r>
                      <a:endParaRPr lang="en-US" sz="1800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Median filter</a:t>
                      </a:r>
                      <a:endParaRPr lang="en-US" sz="1800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Histogram equalization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Open CV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0094460"/>
                  </a:ext>
                </a:extLst>
              </a:tr>
              <a:tr h="112589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3) Build the model to get the prediction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Used DenseNet121 architecture  as base model.</a:t>
                      </a: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2500 chest CT images</a:t>
                      </a:r>
                      <a:endParaRPr lang="en-US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effectLst/>
                        </a:rPr>
                        <a:t>Keras</a:t>
                      </a:r>
                      <a:r>
                        <a:rPr lang="en-US" sz="1800" kern="1200" dirty="0">
                          <a:effectLst/>
                        </a:rPr>
                        <a:t>, TensorFlow, Open CV, 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06558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1CB5-C7B8-420D-AC08-114D89E8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279" y="6485746"/>
            <a:ext cx="2743200" cy="36512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20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4F488-5990-4FE6-8308-B04FB468C917}"/>
              </a:ext>
            </a:extLst>
          </p:cNvPr>
          <p:cNvSpPr txBox="1"/>
          <p:nvPr/>
        </p:nvSpPr>
        <p:spPr>
          <a:xfrm>
            <a:off x="3674854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3AB-33C6-4069-966A-FE9C51E2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4E5FC-45F5-4707-A906-9661A9F3C5A5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EVIDENCES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8CF1A-9206-448B-B3FA-8EC52799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6902" y="6471369"/>
            <a:ext cx="2743200" cy="36512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E75C6-2CD2-4C6B-9CB2-F93A8A28658B}"/>
              </a:ext>
            </a:extLst>
          </p:cNvPr>
          <p:cNvSpPr txBox="1"/>
          <p:nvPr/>
        </p:nvSpPr>
        <p:spPr>
          <a:xfrm>
            <a:off x="3674854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C706-FF32-43B1-8A24-B73906A4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777B2D-3EAB-4D17-B18D-3F5C983C6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0" y="1317078"/>
            <a:ext cx="4942935" cy="2606626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6F1686-51FE-4EC2-80E6-A26B62A9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6058"/>
            <a:ext cx="5471525" cy="2915297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C10878-4A21-4CF3-89A2-79BFB8BD6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96" y="3819757"/>
            <a:ext cx="4352285" cy="2532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86A74-3F08-4A5A-B414-6D604DDCA69F}"/>
              </a:ext>
            </a:extLst>
          </p:cNvPr>
          <p:cNvSpPr txBox="1"/>
          <p:nvPr/>
        </p:nvSpPr>
        <p:spPr>
          <a:xfrm>
            <a:off x="492369" y="4598377"/>
            <a:ext cx="4466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Densnet121 –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ResNet50 </a:t>
            </a:r>
            <a:r>
              <a:rPr lang="en-US" dirty="0"/>
              <a:t>–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VGG16 </a:t>
            </a:r>
            <a:r>
              <a:rPr lang="en-US" dirty="0"/>
              <a:t>– </a:t>
            </a:r>
            <a:r>
              <a:rPr lang="en-US"/>
              <a:t>77</a:t>
            </a:r>
            <a:r>
              <a:rPr lang="en-US" dirty="0"/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9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FF4D4-5D51-4700-BB90-91C2DAF7F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0EAEE-86B0-4ECE-A76B-6E77258816AE}"/>
              </a:ext>
            </a:extLst>
          </p:cNvPr>
          <p:cNvSpPr txBox="1"/>
          <p:nvPr/>
        </p:nvSpPr>
        <p:spPr>
          <a:xfrm>
            <a:off x="3674854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D4EEED4-2EA9-4AF0-8600-6609491DC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0" y="94437"/>
            <a:ext cx="4872430" cy="3071398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2D0CBE55-BA26-4B01-801F-CD5346E3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342" y="236460"/>
            <a:ext cx="4872430" cy="3154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7A3DE-C443-4A9E-A81C-1F56288A8AB0}"/>
              </a:ext>
            </a:extLst>
          </p:cNvPr>
          <p:cNvSpPr txBox="1"/>
          <p:nvPr/>
        </p:nvSpPr>
        <p:spPr>
          <a:xfrm>
            <a:off x="1182505" y="31003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DenseNet121 – 87%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5D740-9A3B-4161-8851-7A1376198A99}"/>
              </a:ext>
            </a:extLst>
          </p:cNvPr>
          <p:cNvSpPr txBox="1"/>
          <p:nvPr/>
        </p:nvSpPr>
        <p:spPr>
          <a:xfrm>
            <a:off x="7483581" y="33906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VGG16 – 77%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8DAF32E-4E99-4510-8F7A-73953905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74" y="3628992"/>
            <a:ext cx="3753862" cy="2625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97F60A-EE95-4FD1-917B-90944DF46168}"/>
              </a:ext>
            </a:extLst>
          </p:cNvPr>
          <p:cNvSpPr txBox="1"/>
          <p:nvPr/>
        </p:nvSpPr>
        <p:spPr>
          <a:xfrm>
            <a:off x="5969342" y="4941726"/>
            <a:ext cx="198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 – 84%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ACED2-3EAF-4BEA-B4D0-32CB54F44996}"/>
              </a:ext>
            </a:extLst>
          </p:cNvPr>
          <p:cNvSpPr txBox="1">
            <a:spLocks/>
          </p:cNvSpPr>
          <p:nvPr/>
        </p:nvSpPr>
        <p:spPr>
          <a:xfrm>
            <a:off x="8984411" y="64713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6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DC527-14FD-465C-9812-64788C76D0B4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COMPLETION OF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02D8A-C8D3-4267-9CBE-1BB58DF3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6864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23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330C3-213A-4786-837A-C4E421F6D773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IT18114836|Akalanka B.A | 2021-180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CE9A3-0243-4B8D-B4B9-8885AD4B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D5FFA5-047A-4802-B9DA-FAFA0F887DAD}"/>
              </a:ext>
            </a:extLst>
          </p:cNvPr>
          <p:cNvSpPr/>
          <p:nvPr/>
        </p:nvSpPr>
        <p:spPr>
          <a:xfrm>
            <a:off x="851140" y="1433423"/>
            <a:ext cx="9575319" cy="42413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ECB7A-0F00-4191-A36F-93033D88A9A0}"/>
              </a:ext>
            </a:extLst>
          </p:cNvPr>
          <p:cNvSpPr/>
          <p:nvPr/>
        </p:nvSpPr>
        <p:spPr>
          <a:xfrm>
            <a:off x="1081177" y="187912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cs typeface="Calibri"/>
              </a:rPr>
              <a:t>50% Progress</a:t>
            </a:r>
            <a:endParaRPr lang="en-GB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90E66-CDDF-4645-BB3F-C74982989D5D}"/>
              </a:ext>
            </a:extLst>
          </p:cNvPr>
          <p:cNvSpPr/>
          <p:nvPr/>
        </p:nvSpPr>
        <p:spPr>
          <a:xfrm>
            <a:off x="3452543" y="187822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Image acquisition, Image enhancement and </a:t>
            </a:r>
            <a:r>
              <a:rPr lang="en-US">
                <a:cs typeface="Calibri"/>
              </a:rPr>
              <a:t>recognizing the Covid-19 infected chest CT scan images</a:t>
            </a:r>
            <a:endParaRPr lang="en-GB" dirty="0"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C128A0-CBCA-4C98-B491-67D6AD29602B}"/>
              </a:ext>
            </a:extLst>
          </p:cNvPr>
          <p:cNvSpPr/>
          <p:nvPr/>
        </p:nvSpPr>
        <p:spPr>
          <a:xfrm>
            <a:off x="1153063" y="356127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cs typeface="Calibri"/>
              </a:rPr>
              <a:t>Work to be Completed</a:t>
            </a:r>
            <a:endParaRPr lang="en-GB" dirty="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A992A-C7F4-46EA-A363-65699B0B582D}"/>
              </a:ext>
            </a:extLst>
          </p:cNvPr>
          <p:cNvSpPr/>
          <p:nvPr/>
        </p:nvSpPr>
        <p:spPr>
          <a:xfrm>
            <a:off x="3452542" y="356037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Develop Mobile application and integrate all the applications through API connection</a:t>
            </a:r>
            <a:endParaRPr lang="en-US" dirty="0"/>
          </a:p>
        </p:txBody>
      </p:sp>
      <p:pic>
        <p:nvPicPr>
          <p:cNvPr id="21" name="Picture 14" descr="Icon&#10;&#10;Description automatically generated">
            <a:extLst>
              <a:ext uri="{FF2B5EF4-FFF2-40B4-BE49-F238E27FC236}">
                <a16:creationId xmlns:a16="http://schemas.microsoft.com/office/drawing/2014/main" id="{697A3600-EFAF-49D5-9E00-F478CD6F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45" y="4676683"/>
            <a:ext cx="1678558" cy="16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517CDF-0CCD-4D48-A59D-2264A1831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4CCEE-F44E-44DC-97A4-E2B4C587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AF1B4E-90EC-4A51-B6E5-B702C054ECB0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1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E252B-0132-4768-AF82-C49C9287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48" y="2812308"/>
            <a:ext cx="6335484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IT18125962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NIMANTHA W.A.R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Information Technology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D166F-B42C-4A33-94C1-5D10A7525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32508DA-9FB8-450D-BFEE-4A984066D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2" t="7868" r="351" b="18782"/>
          <a:stretch/>
        </p:blipFill>
        <p:spPr>
          <a:xfrm>
            <a:off x="8683665" y="458932"/>
            <a:ext cx="2828097" cy="29278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14BCE-3FAC-4DE9-A924-66EFEF1C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8147" y="6471369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25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B4089-DFD3-4351-BC27-4BDB68FBCAD3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 | 2021-180</a:t>
            </a:r>
          </a:p>
        </p:txBody>
      </p:sp>
    </p:spTree>
    <p:extLst>
      <p:ext uri="{BB962C8B-B14F-4D97-AF65-F5344CB8AC3E}">
        <p14:creationId xmlns:p14="http://schemas.microsoft.com/office/powerpoint/2010/main" val="57770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C18D7-DC07-436E-A6CC-1A610AEB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cap="all">
                <a:solidFill>
                  <a:schemeClr val="bg1"/>
                </a:solidFill>
                <a:ea typeface="+mj-lt"/>
                <a:cs typeface="+mj-lt"/>
              </a:rPr>
              <a:t>accurate diagnosis COvid-19 and predict risk level using </a:t>
            </a:r>
            <a:r>
              <a:rPr lang="en-US" sz="3200" b="1" cap="all" dirty="0">
                <a:solidFill>
                  <a:schemeClr val="bg1"/>
                </a:solidFill>
                <a:ea typeface="+mj-lt"/>
                <a:cs typeface="+mj-lt"/>
              </a:rPr>
              <a:t>symptoms 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7BAE-26FE-4362-892E-A1669861F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4" b="14474"/>
          <a:stretch/>
        </p:blipFill>
        <p:spPr>
          <a:xfrm>
            <a:off x="2353198" y="3213201"/>
            <a:ext cx="7519558" cy="3575527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BC96D-FEE6-4878-B276-9A4492DA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26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67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0D3A26-CDF5-4B4B-807D-943139DD3C2D}"/>
              </a:ext>
            </a:extLst>
          </p:cNvPr>
          <p:cNvSpPr txBox="1">
            <a:spLocks/>
          </p:cNvSpPr>
          <p:nvPr/>
        </p:nvSpPr>
        <p:spPr>
          <a:xfrm>
            <a:off x="588155" y="2565823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cs typeface="Calibri Light"/>
              </a:rPr>
              <a:t>Research Question?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A9764-A331-4C7B-A28A-C4DB1B45FF8D}"/>
              </a:ext>
            </a:extLst>
          </p:cNvPr>
          <p:cNvSpPr txBox="1"/>
          <p:nvPr/>
        </p:nvSpPr>
        <p:spPr>
          <a:xfrm>
            <a:off x="4735276" y="2008002"/>
            <a:ext cx="674876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>
                <a:cs typeface="Calibri"/>
              </a:rPr>
              <a:t>Patient has to wait for a long period to get the results of PCR tests.</a:t>
            </a:r>
            <a:endParaRPr lang="en-US" dirty="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.</a:t>
            </a:r>
            <a:endParaRPr lang="en-GB" sz="2400" dirty="0">
              <a:ea typeface="+mn-lt"/>
              <a:cs typeface="+mn-lt"/>
            </a:endParaRP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>
                <a:cs typeface="Calibri"/>
              </a:rPr>
              <a:t>No any mobile application that predict covid-19 risk level and covid-19 using symptoms.</a:t>
            </a:r>
            <a:endParaRPr lang="en-US"/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GB" sz="2400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9B10F-FB64-42C5-9306-82FC1D27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317" y="6500123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27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64ED9-8BEA-4FA8-9AAE-F47764326115}"/>
              </a:ext>
            </a:extLst>
          </p:cNvPr>
          <p:cNvSpPr txBox="1"/>
          <p:nvPr/>
        </p:nvSpPr>
        <p:spPr>
          <a:xfrm>
            <a:off x="3432192" y="6567156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 | 2021-180</a:t>
            </a:r>
          </a:p>
        </p:txBody>
      </p:sp>
    </p:spTree>
    <p:extLst>
      <p:ext uri="{BB962C8B-B14F-4D97-AF65-F5344CB8AC3E}">
        <p14:creationId xmlns:p14="http://schemas.microsoft.com/office/powerpoint/2010/main" val="8624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08A8C-8F4A-4FB0-9A6D-D8083950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3" y="1007166"/>
            <a:ext cx="115252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B1CBB-7455-418B-BBAE-5724A4E8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8" y="2244132"/>
            <a:ext cx="9715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14335-1CD4-4855-85C7-7FBC7C76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91" y="3322394"/>
            <a:ext cx="809625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D4F1D-B770-4E41-BBD6-EF2DAB55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987" y="4619733"/>
            <a:ext cx="95250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BBFA4-7E6E-4754-B771-426AE91A9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1" y="5706646"/>
            <a:ext cx="857250" cy="8477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B72110-6069-4739-B2BD-BCB618C05923}"/>
              </a:ext>
            </a:extLst>
          </p:cNvPr>
          <p:cNvSpPr/>
          <p:nvPr/>
        </p:nvSpPr>
        <p:spPr>
          <a:xfrm>
            <a:off x="2252869" y="1127263"/>
            <a:ext cx="7229062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Develop a useable mobile app to give </a:t>
            </a: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accurate covid-19 results  and and </a:t>
            </a:r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patient's risk level </a:t>
            </a:r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AE97AB-25E2-4567-97EB-FDF5CEDBDC37}"/>
              </a:ext>
            </a:extLst>
          </p:cNvPr>
          <p:cNvSpPr/>
          <p:nvPr/>
        </p:nvSpPr>
        <p:spPr>
          <a:xfrm>
            <a:off x="3849881" y="3423074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Develop model </a:t>
            </a: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to </a:t>
            </a:r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predict risk level of covid patients</a:t>
            </a:r>
            <a:endParaRPr lang="en-GB" sz="18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367C0B-FC6C-486E-A759-6FB648BCBAB7}"/>
              </a:ext>
            </a:extLst>
          </p:cNvPr>
          <p:cNvSpPr/>
          <p:nvPr/>
        </p:nvSpPr>
        <p:spPr>
          <a:xfrm>
            <a:off x="3431002" y="2238611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Develop model to predict covid-19</a:t>
            </a:r>
            <a:endParaRPr lang="en-GB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AC95C6-C3BC-413D-85D3-4B512D5CFC72}"/>
              </a:ext>
            </a:extLst>
          </p:cNvPr>
          <p:cNvSpPr/>
          <p:nvPr/>
        </p:nvSpPr>
        <p:spPr>
          <a:xfrm>
            <a:off x="3414379" y="4619732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cs typeface="Calibri"/>
              </a:rPr>
              <a:t>Provide most user-frienldy interface to get user's symptioms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941A33-A16F-4035-90FB-077ACF62ABD3}"/>
              </a:ext>
            </a:extLst>
          </p:cNvPr>
          <p:cNvSpPr/>
          <p:nvPr/>
        </p:nvSpPr>
        <p:spPr>
          <a:xfrm>
            <a:off x="2182314" y="5710152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Provides accurate results  as soon as possible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22884-76B8-4F9C-80D1-FA0111DD1EB9}"/>
              </a:ext>
            </a:extLst>
          </p:cNvPr>
          <p:cNvSpPr txBox="1"/>
          <p:nvPr/>
        </p:nvSpPr>
        <p:spPr>
          <a:xfrm>
            <a:off x="59013" y="51250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Specific and Sub Objectives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A4E30-F481-406A-BA01-7A1B8018986E}"/>
              </a:ext>
            </a:extLst>
          </p:cNvPr>
          <p:cNvSpPr txBox="1"/>
          <p:nvPr/>
        </p:nvSpPr>
        <p:spPr>
          <a:xfrm>
            <a:off x="2268744" y="5817012"/>
            <a:ext cx="614900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5D851-DBD6-437B-80DB-703B9CCF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657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28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CBA8E-D11E-4578-91C1-FAC8C0A8A910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 | 2021-180</a:t>
            </a:r>
          </a:p>
        </p:txBody>
      </p:sp>
    </p:spTree>
    <p:extLst>
      <p:ext uri="{BB962C8B-B14F-4D97-AF65-F5344CB8AC3E}">
        <p14:creationId xmlns:p14="http://schemas.microsoft.com/office/powerpoint/2010/main" val="57645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FF7C5-6E7A-43C9-9726-713682CE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117410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66EF-9361-4FC6-8A08-88DAAD2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29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842C2-5DCD-47C2-B2A0-F69D59216606}"/>
              </a:ext>
            </a:extLst>
          </p:cNvPr>
          <p:cNvSpPr txBox="1"/>
          <p:nvPr/>
        </p:nvSpPr>
        <p:spPr>
          <a:xfrm>
            <a:off x="3995363" y="6427766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W.A.R| 2021-180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1303CC2-1407-4FCC-BD51-41882410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2" y="1641705"/>
            <a:ext cx="6426200" cy="471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535AD-BC67-41AF-8580-53F027D4A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08F965-B293-47B3-B684-4631A57C9685}"/>
              </a:ext>
            </a:extLst>
          </p:cNvPr>
          <p:cNvSpPr txBox="1"/>
          <p:nvPr/>
        </p:nvSpPr>
        <p:spPr>
          <a:xfrm>
            <a:off x="477078" y="248479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Research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05001-7C8D-4676-BA29-496C6EB79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40"/>
            <a:ext cx="3145562" cy="523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4A47F4-1CA6-4C18-B16E-27BE6C01D224}"/>
              </a:ext>
            </a:extLst>
          </p:cNvPr>
          <p:cNvSpPr/>
          <p:nvPr/>
        </p:nvSpPr>
        <p:spPr>
          <a:xfrm>
            <a:off x="2040834" y="1139688"/>
            <a:ext cx="5645426" cy="891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rgbClr val="000000"/>
                </a:solidFill>
              </a:rPr>
              <a:t>Number of Covid-19 patients increase day by day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E98A89-68CA-4A2C-B4A5-795B39634503}"/>
              </a:ext>
            </a:extLst>
          </p:cNvPr>
          <p:cNvSpPr/>
          <p:nvPr/>
        </p:nvSpPr>
        <p:spPr>
          <a:xfrm>
            <a:off x="3286539" y="2138569"/>
            <a:ext cx="6414052" cy="8912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cs typeface="Calibri"/>
              </a:rPr>
              <a:t>PCR test is the only covid-19 detection test in developing countries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345F4-4BC0-4883-84C7-E62009899D47}"/>
              </a:ext>
            </a:extLst>
          </p:cNvPr>
          <p:cNvSpPr/>
          <p:nvPr/>
        </p:nvSpPr>
        <p:spPr>
          <a:xfrm>
            <a:off x="4214191" y="3182175"/>
            <a:ext cx="6175513" cy="891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ea typeface="+mn-lt"/>
                <a:cs typeface="+mn-lt"/>
              </a:rPr>
              <a:t>Patients should direct to medical recommendations when they are tested positive for pneumonia/covid-19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23676-F700-42B3-9674-186E0AC1280D}"/>
              </a:ext>
            </a:extLst>
          </p:cNvPr>
          <p:cNvSpPr/>
          <p:nvPr/>
        </p:nvSpPr>
        <p:spPr>
          <a:xfrm>
            <a:off x="5035826" y="4256427"/>
            <a:ext cx="5645426" cy="8912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tx1"/>
                </a:solidFill>
                <a:ea typeface="+mn-lt"/>
                <a:cs typeface="+mn-lt"/>
              </a:rPr>
              <a:t>Accuracy level of the applications are low. And it is time consuming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E9DA-9A18-40E2-B03F-A03A21179A80}"/>
              </a:ext>
            </a:extLst>
          </p:cNvPr>
          <p:cNvSpPr/>
          <p:nvPr/>
        </p:nvSpPr>
        <p:spPr>
          <a:xfrm>
            <a:off x="5903844" y="5443330"/>
            <a:ext cx="5645426" cy="89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It is very useful if we can develop an application to detect covid-19/pneumonia very quickly and accurately </a:t>
            </a:r>
          </a:p>
          <a:p>
            <a:endParaRPr lang="en-US" dirty="0"/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85E83A7D-2A2F-4684-BCAB-12C580B91745}"/>
              </a:ext>
            </a:extLst>
          </p:cNvPr>
          <p:cNvSpPr/>
          <p:nvPr/>
        </p:nvSpPr>
        <p:spPr>
          <a:xfrm rot="5400000">
            <a:off x="2168266" y="1883594"/>
            <a:ext cx="646285" cy="1219192"/>
          </a:xfrm>
          <a:prstGeom prst="flowChartOffpage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FDF263-6297-4A19-A9AA-F3C96C3FEC1A}"/>
              </a:ext>
            </a:extLst>
          </p:cNvPr>
          <p:cNvCxnSpPr>
            <a:cxnSpLocks/>
          </p:cNvCxnSpPr>
          <p:nvPr/>
        </p:nvCxnSpPr>
        <p:spPr>
          <a:xfrm>
            <a:off x="2199864" y="2286245"/>
            <a:ext cx="8216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67FEBE-6805-47B9-B420-259FC3AA451B}"/>
              </a:ext>
            </a:extLst>
          </p:cNvPr>
          <p:cNvCxnSpPr>
            <a:cxnSpLocks/>
          </p:cNvCxnSpPr>
          <p:nvPr/>
        </p:nvCxnSpPr>
        <p:spPr>
          <a:xfrm>
            <a:off x="2266128" y="2726879"/>
            <a:ext cx="75536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8E4B3-56A7-4D4C-AAE9-394C04F0F946}"/>
              </a:ext>
            </a:extLst>
          </p:cNvPr>
          <p:cNvCxnSpPr>
            <a:cxnSpLocks/>
          </p:cNvCxnSpPr>
          <p:nvPr/>
        </p:nvCxnSpPr>
        <p:spPr>
          <a:xfrm flipV="1">
            <a:off x="1987827" y="2286245"/>
            <a:ext cx="212037" cy="2136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8FFE3A-7ED0-4B39-AB10-4A55DCBF95A5}"/>
              </a:ext>
            </a:extLst>
          </p:cNvPr>
          <p:cNvCxnSpPr>
            <a:cxnSpLocks/>
          </p:cNvCxnSpPr>
          <p:nvPr/>
        </p:nvCxnSpPr>
        <p:spPr>
          <a:xfrm flipH="1" flipV="1">
            <a:off x="1987827" y="2519813"/>
            <a:ext cx="212037" cy="20706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5640B9-7552-43F1-AF26-A1D6F45C762F}"/>
              </a:ext>
            </a:extLst>
          </p:cNvPr>
          <p:cNvCxnSpPr>
            <a:cxnSpLocks/>
          </p:cNvCxnSpPr>
          <p:nvPr/>
        </p:nvCxnSpPr>
        <p:spPr>
          <a:xfrm>
            <a:off x="3021497" y="2272872"/>
            <a:ext cx="0" cy="44063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4A1EB0-D69B-45B9-9D75-61CD5BCA1EC6}"/>
              </a:ext>
            </a:extLst>
          </p:cNvPr>
          <p:cNvSpPr txBox="1"/>
          <p:nvPr/>
        </p:nvSpPr>
        <p:spPr>
          <a:xfrm>
            <a:off x="2345637" y="2296186"/>
            <a:ext cx="7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B0DDD391-6F94-4B10-8D72-6318FC0DBB6D}"/>
              </a:ext>
            </a:extLst>
          </p:cNvPr>
          <p:cNvSpPr/>
          <p:nvPr/>
        </p:nvSpPr>
        <p:spPr>
          <a:xfrm rot="5400000">
            <a:off x="3148925" y="2970513"/>
            <a:ext cx="646285" cy="1219192"/>
          </a:xfrm>
          <a:prstGeom prst="flowChartOffpage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B29C3-C6E7-4D94-A5AD-1537B1E931CF}"/>
              </a:ext>
            </a:extLst>
          </p:cNvPr>
          <p:cNvCxnSpPr>
            <a:cxnSpLocks/>
          </p:cNvCxnSpPr>
          <p:nvPr/>
        </p:nvCxnSpPr>
        <p:spPr>
          <a:xfrm>
            <a:off x="3180523" y="3373164"/>
            <a:ext cx="8216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C10136-FDFD-4064-86A5-BE20B9905D33}"/>
              </a:ext>
            </a:extLst>
          </p:cNvPr>
          <p:cNvCxnSpPr>
            <a:cxnSpLocks/>
          </p:cNvCxnSpPr>
          <p:nvPr/>
        </p:nvCxnSpPr>
        <p:spPr>
          <a:xfrm>
            <a:off x="3246787" y="3813798"/>
            <a:ext cx="75536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3D5D35-3D53-4D8A-BE7B-01ADFAAC2742}"/>
              </a:ext>
            </a:extLst>
          </p:cNvPr>
          <p:cNvCxnSpPr>
            <a:cxnSpLocks/>
          </p:cNvCxnSpPr>
          <p:nvPr/>
        </p:nvCxnSpPr>
        <p:spPr>
          <a:xfrm flipV="1">
            <a:off x="2968486" y="3373164"/>
            <a:ext cx="212037" cy="2136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B5CEC-A842-4A2A-9EDE-D5235FC276F3}"/>
              </a:ext>
            </a:extLst>
          </p:cNvPr>
          <p:cNvCxnSpPr>
            <a:cxnSpLocks/>
          </p:cNvCxnSpPr>
          <p:nvPr/>
        </p:nvCxnSpPr>
        <p:spPr>
          <a:xfrm flipH="1" flipV="1">
            <a:off x="2968486" y="3606732"/>
            <a:ext cx="212037" cy="20706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418522-75BC-4AE4-AD66-FA79A3A0C1A7}"/>
              </a:ext>
            </a:extLst>
          </p:cNvPr>
          <p:cNvCxnSpPr>
            <a:cxnSpLocks/>
          </p:cNvCxnSpPr>
          <p:nvPr/>
        </p:nvCxnSpPr>
        <p:spPr>
          <a:xfrm>
            <a:off x="4002156" y="3359791"/>
            <a:ext cx="0" cy="44063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6D1F55-246F-4AD3-8474-63D932347AF4}"/>
              </a:ext>
            </a:extLst>
          </p:cNvPr>
          <p:cNvSpPr txBox="1"/>
          <p:nvPr/>
        </p:nvSpPr>
        <p:spPr>
          <a:xfrm>
            <a:off x="3326296" y="3383105"/>
            <a:ext cx="7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09908AA9-21FA-4E61-92B4-C2435E1A3615}"/>
              </a:ext>
            </a:extLst>
          </p:cNvPr>
          <p:cNvSpPr/>
          <p:nvPr/>
        </p:nvSpPr>
        <p:spPr>
          <a:xfrm rot="5400000">
            <a:off x="4036821" y="4055236"/>
            <a:ext cx="646285" cy="1219192"/>
          </a:xfrm>
          <a:prstGeom prst="flowChartOffpageConnecto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D1CB11-B28B-4770-BEB2-98F4B577D3BF}"/>
              </a:ext>
            </a:extLst>
          </p:cNvPr>
          <p:cNvCxnSpPr>
            <a:cxnSpLocks/>
          </p:cNvCxnSpPr>
          <p:nvPr/>
        </p:nvCxnSpPr>
        <p:spPr>
          <a:xfrm>
            <a:off x="4068419" y="4457887"/>
            <a:ext cx="8216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9410E1-94C1-4A14-8777-55630535B757}"/>
              </a:ext>
            </a:extLst>
          </p:cNvPr>
          <p:cNvCxnSpPr>
            <a:cxnSpLocks/>
          </p:cNvCxnSpPr>
          <p:nvPr/>
        </p:nvCxnSpPr>
        <p:spPr>
          <a:xfrm>
            <a:off x="4134683" y="4898521"/>
            <a:ext cx="75536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14B561-5907-4634-AC3C-2A32679A7EB0}"/>
              </a:ext>
            </a:extLst>
          </p:cNvPr>
          <p:cNvCxnSpPr>
            <a:cxnSpLocks/>
          </p:cNvCxnSpPr>
          <p:nvPr/>
        </p:nvCxnSpPr>
        <p:spPr>
          <a:xfrm flipV="1">
            <a:off x="3856382" y="4457887"/>
            <a:ext cx="212037" cy="2136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6553FC-2845-4373-8538-3F73F57C1735}"/>
              </a:ext>
            </a:extLst>
          </p:cNvPr>
          <p:cNvCxnSpPr>
            <a:cxnSpLocks/>
          </p:cNvCxnSpPr>
          <p:nvPr/>
        </p:nvCxnSpPr>
        <p:spPr>
          <a:xfrm flipH="1" flipV="1">
            <a:off x="3856382" y="4691455"/>
            <a:ext cx="212037" cy="20706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DA8F4B-3E75-4FD6-B946-ED40C985882E}"/>
              </a:ext>
            </a:extLst>
          </p:cNvPr>
          <p:cNvCxnSpPr>
            <a:cxnSpLocks/>
          </p:cNvCxnSpPr>
          <p:nvPr/>
        </p:nvCxnSpPr>
        <p:spPr>
          <a:xfrm>
            <a:off x="4890052" y="4444514"/>
            <a:ext cx="0" cy="44063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806AC7-0DDA-4338-A575-D8341D5C904E}"/>
              </a:ext>
            </a:extLst>
          </p:cNvPr>
          <p:cNvSpPr txBox="1"/>
          <p:nvPr/>
        </p:nvSpPr>
        <p:spPr>
          <a:xfrm>
            <a:off x="4214192" y="4467828"/>
            <a:ext cx="7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5" name="Flowchart: Off-page Connector 34">
            <a:extLst>
              <a:ext uri="{FF2B5EF4-FFF2-40B4-BE49-F238E27FC236}">
                <a16:creationId xmlns:a16="http://schemas.microsoft.com/office/drawing/2014/main" id="{DC91038B-EAAB-49E3-B948-94C1FF3AC266}"/>
              </a:ext>
            </a:extLst>
          </p:cNvPr>
          <p:cNvSpPr/>
          <p:nvPr/>
        </p:nvSpPr>
        <p:spPr>
          <a:xfrm rot="5400000">
            <a:off x="4858456" y="5290774"/>
            <a:ext cx="646285" cy="1219192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442F02-37C8-401D-A019-5EA880BC63E1}"/>
              </a:ext>
            </a:extLst>
          </p:cNvPr>
          <p:cNvCxnSpPr>
            <a:cxnSpLocks/>
          </p:cNvCxnSpPr>
          <p:nvPr/>
        </p:nvCxnSpPr>
        <p:spPr>
          <a:xfrm>
            <a:off x="4890054" y="5693425"/>
            <a:ext cx="8216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2CA84-7231-4BB0-B000-3596657A3A21}"/>
              </a:ext>
            </a:extLst>
          </p:cNvPr>
          <p:cNvCxnSpPr>
            <a:cxnSpLocks/>
          </p:cNvCxnSpPr>
          <p:nvPr/>
        </p:nvCxnSpPr>
        <p:spPr>
          <a:xfrm>
            <a:off x="4956318" y="6134059"/>
            <a:ext cx="75536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461C78-D230-4E93-9C9A-663C3E1A0229}"/>
              </a:ext>
            </a:extLst>
          </p:cNvPr>
          <p:cNvCxnSpPr>
            <a:cxnSpLocks/>
          </p:cNvCxnSpPr>
          <p:nvPr/>
        </p:nvCxnSpPr>
        <p:spPr>
          <a:xfrm flipV="1">
            <a:off x="4678017" y="5693425"/>
            <a:ext cx="212037" cy="2136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B11F73-995D-4086-A995-6A060FB25405}"/>
              </a:ext>
            </a:extLst>
          </p:cNvPr>
          <p:cNvCxnSpPr>
            <a:cxnSpLocks/>
          </p:cNvCxnSpPr>
          <p:nvPr/>
        </p:nvCxnSpPr>
        <p:spPr>
          <a:xfrm flipH="1" flipV="1">
            <a:off x="4678017" y="5926993"/>
            <a:ext cx="212037" cy="20706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F989E0-1BC9-4384-89D5-15303A78D330}"/>
              </a:ext>
            </a:extLst>
          </p:cNvPr>
          <p:cNvCxnSpPr>
            <a:cxnSpLocks/>
          </p:cNvCxnSpPr>
          <p:nvPr/>
        </p:nvCxnSpPr>
        <p:spPr>
          <a:xfrm>
            <a:off x="5711687" y="5680052"/>
            <a:ext cx="0" cy="44063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9B996BD-79E0-4871-86EF-ED84333C6045}"/>
              </a:ext>
            </a:extLst>
          </p:cNvPr>
          <p:cNvSpPr txBox="1"/>
          <p:nvPr/>
        </p:nvSpPr>
        <p:spPr>
          <a:xfrm>
            <a:off x="5035827" y="5703366"/>
            <a:ext cx="7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Flowchart: Off-page Connector 41">
            <a:extLst>
              <a:ext uri="{FF2B5EF4-FFF2-40B4-BE49-F238E27FC236}">
                <a16:creationId xmlns:a16="http://schemas.microsoft.com/office/drawing/2014/main" id="{03CBD9B5-2A51-4EF0-8350-37DDCBCD2C87}"/>
              </a:ext>
            </a:extLst>
          </p:cNvPr>
          <p:cNvSpPr/>
          <p:nvPr/>
        </p:nvSpPr>
        <p:spPr>
          <a:xfrm rot="5400000">
            <a:off x="935813" y="975696"/>
            <a:ext cx="646285" cy="1219192"/>
          </a:xfrm>
          <a:prstGeom prst="flowChartOffpage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9947FB-137D-4283-B797-6F4503D7BCDB}"/>
              </a:ext>
            </a:extLst>
          </p:cNvPr>
          <p:cNvCxnSpPr>
            <a:cxnSpLocks/>
          </p:cNvCxnSpPr>
          <p:nvPr/>
        </p:nvCxnSpPr>
        <p:spPr>
          <a:xfrm>
            <a:off x="967411" y="1378347"/>
            <a:ext cx="8216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C015CD-5F85-491F-BC12-EDE8606FE107}"/>
              </a:ext>
            </a:extLst>
          </p:cNvPr>
          <p:cNvCxnSpPr>
            <a:cxnSpLocks/>
          </p:cNvCxnSpPr>
          <p:nvPr/>
        </p:nvCxnSpPr>
        <p:spPr>
          <a:xfrm>
            <a:off x="1033675" y="1818981"/>
            <a:ext cx="75536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AA33D2-3399-46F3-874E-D8A3E4FAD580}"/>
              </a:ext>
            </a:extLst>
          </p:cNvPr>
          <p:cNvCxnSpPr>
            <a:cxnSpLocks/>
          </p:cNvCxnSpPr>
          <p:nvPr/>
        </p:nvCxnSpPr>
        <p:spPr>
          <a:xfrm flipV="1">
            <a:off x="755374" y="1378347"/>
            <a:ext cx="212037" cy="21369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66D5C1-70E8-4CB2-ADCC-55FA436670E0}"/>
              </a:ext>
            </a:extLst>
          </p:cNvPr>
          <p:cNvCxnSpPr>
            <a:cxnSpLocks/>
          </p:cNvCxnSpPr>
          <p:nvPr/>
        </p:nvCxnSpPr>
        <p:spPr>
          <a:xfrm flipH="1" flipV="1">
            <a:off x="755374" y="1611915"/>
            <a:ext cx="212037" cy="20706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4EFDC3-9467-4B63-BFBF-98D7F91CE5D9}"/>
              </a:ext>
            </a:extLst>
          </p:cNvPr>
          <p:cNvCxnSpPr>
            <a:cxnSpLocks/>
          </p:cNvCxnSpPr>
          <p:nvPr/>
        </p:nvCxnSpPr>
        <p:spPr>
          <a:xfrm>
            <a:off x="1789044" y="1364974"/>
            <a:ext cx="0" cy="44063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81BA8DE-D195-4F1A-BE80-6AFE28C29D1B}"/>
              </a:ext>
            </a:extLst>
          </p:cNvPr>
          <p:cNvSpPr txBox="1"/>
          <p:nvPr/>
        </p:nvSpPr>
        <p:spPr>
          <a:xfrm>
            <a:off x="1113184" y="1388288"/>
            <a:ext cx="7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22D08-51AB-4BBD-A1C8-74D8CDF8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40" y="6485746"/>
            <a:ext cx="2743200" cy="365125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0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05E140-0A81-439D-A361-F5D2D415D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03792"/>
              </p:ext>
            </p:extLst>
          </p:nvPr>
        </p:nvGraphicFramePr>
        <p:xfrm>
          <a:off x="762000" y="771292"/>
          <a:ext cx="10359937" cy="4906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8375">
                  <a:extLst>
                    <a:ext uri="{9D8B030D-6E8A-4147-A177-3AD203B41FA5}">
                      <a16:colId xmlns:a16="http://schemas.microsoft.com/office/drawing/2014/main" val="3315293887"/>
                    </a:ext>
                  </a:extLst>
                </a:gridCol>
                <a:gridCol w="5274965">
                  <a:extLst>
                    <a:ext uri="{9D8B030D-6E8A-4147-A177-3AD203B41FA5}">
                      <a16:colId xmlns:a16="http://schemas.microsoft.com/office/drawing/2014/main" val="181296"/>
                    </a:ext>
                  </a:extLst>
                </a:gridCol>
                <a:gridCol w="26597">
                  <a:extLst>
                    <a:ext uri="{9D8B030D-6E8A-4147-A177-3AD203B41FA5}">
                      <a16:colId xmlns:a16="http://schemas.microsoft.com/office/drawing/2014/main" val="2058792862"/>
                    </a:ext>
                  </a:extLst>
                </a:gridCol>
              </a:tblGrid>
              <a:tr h="97567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Steps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>
                          <a:effectLst/>
                          <a:latin typeface="Calibri"/>
                        </a:rPr>
                        <a:t>Libraries ,</a:t>
                      </a:r>
                      <a:r>
                        <a:rPr lang="en-US" sz="2000" b="1" kern="1200">
                          <a:effectLst/>
                        </a:rPr>
                        <a:t>Tools and  Techniques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5530325"/>
                  </a:ext>
                </a:extLst>
              </a:tr>
              <a:tr h="1003823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1) Training process 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Google colab , </a:t>
                      </a: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Keras, Sklearn, Tensorflow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759361"/>
                  </a:ext>
                </a:extLst>
              </a:tr>
              <a:tr h="98506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2) data visualizing and processing ,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Numpy , pandas , seaborn, matplotlib ,</a:t>
                      </a: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0094460"/>
                  </a:ext>
                </a:extLst>
              </a:tr>
              <a:tr h="975675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3) </a:t>
                      </a:r>
                      <a:r>
                        <a:rPr lang="en-US" sz="1800" b="0" i="0" u="none" strike="noStrike" kern="1200" noProof="0">
                          <a:effectLst/>
                        </a:rPr>
                        <a:t>Train and prediction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Random forest , SVM, SVC, KNeighborsClassifier,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 Keras model(neural network),Decision tree classifier</a:t>
                      </a:r>
                      <a:endParaRPr lang="en-US" sz="1800" b="1" i="0" u="none" strike="noStrike" kern="1200" noProof="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3732858"/>
                  </a:ext>
                </a:extLst>
              </a:tr>
              <a:tr h="96629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4)</a:t>
                      </a: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data split, accuracy and model save </a:t>
                      </a:r>
                      <a:endParaRPr lang="en-US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3210" lvl="0" indent="-28321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Train_test_split, accuracy_score, Joblib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06558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1CB5-C7B8-420D-AC08-114D89E8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279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30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4F488-5990-4FE6-8308-B04FB468C917}"/>
              </a:ext>
            </a:extLst>
          </p:cNvPr>
          <p:cNvSpPr txBox="1"/>
          <p:nvPr/>
        </p:nvSpPr>
        <p:spPr>
          <a:xfrm>
            <a:off x="3674854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 | 2021-180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3AB-33C6-4069-966A-FE9C51E2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0C0A4-B2D3-400E-A7C8-BCE1B7D27214}"/>
              </a:ext>
            </a:extLst>
          </p:cNvPr>
          <p:cNvSpPr txBox="1"/>
          <p:nvPr/>
        </p:nvSpPr>
        <p:spPr>
          <a:xfrm>
            <a:off x="338254" y="170985"/>
            <a:ext cx="4611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Applications</a:t>
            </a:r>
            <a:r>
              <a:rPr lang="en-US" sz="3200"/>
              <a:t> of Technology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28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4E5FC-45F5-4707-A906-9661A9F3C5A5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Calibri Light"/>
              </a:rPr>
              <a:t>Accuracy Level Of Models</a:t>
            </a:r>
            <a:endParaRPr lang="en-US" sz="2800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8CF1A-9206-448B-B3FA-8EC52799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31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C706-FF32-43B1-8A24-B73906A4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14711-0E68-44AC-96A9-D3C2A8508941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W.A.R| 2021-180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BD312F-C7F0-4315-8E66-DF9B87818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40344"/>
              </p:ext>
            </p:extLst>
          </p:nvPr>
        </p:nvGraphicFramePr>
        <p:xfrm>
          <a:off x="1217341" y="1514707"/>
          <a:ext cx="7852560" cy="317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715">
                  <a:extLst>
                    <a:ext uri="{9D8B030D-6E8A-4147-A177-3AD203B41FA5}">
                      <a16:colId xmlns:a16="http://schemas.microsoft.com/office/drawing/2014/main" val="33920321"/>
                    </a:ext>
                  </a:extLst>
                </a:gridCol>
                <a:gridCol w="3674845">
                  <a:extLst>
                    <a:ext uri="{9D8B030D-6E8A-4147-A177-3AD203B41FA5}">
                      <a16:colId xmlns:a16="http://schemas.microsoft.com/office/drawing/2014/main" val="1617223454"/>
                    </a:ext>
                  </a:extLst>
                </a:gridCol>
              </a:tblGrid>
              <a:tr h="635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/>
                        <a:t>Algorithms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Accuracry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76216"/>
                  </a:ext>
                </a:extLst>
              </a:tr>
              <a:tr h="635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/>
                        <a:t>SVM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92.27%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785556"/>
                  </a:ext>
                </a:extLst>
              </a:tr>
              <a:tr h="635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KNeighbors Classifier</a:t>
                      </a:r>
                      <a:endParaRPr lang="en-US" sz="18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93.62%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36138"/>
                  </a:ext>
                </a:extLst>
              </a:tr>
              <a:tr h="6440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Random Forest</a:t>
                      </a:r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94.48%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53520"/>
                  </a:ext>
                </a:extLst>
              </a:tr>
              <a:tr h="6269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/>
                        <a:t>Decision tree classifier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94.48%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789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2DA066-E76F-48A8-8B23-8C6A3F51ED6C}"/>
              </a:ext>
            </a:extLst>
          </p:cNvPr>
          <p:cNvSpPr txBox="1"/>
          <p:nvPr/>
        </p:nvSpPr>
        <p:spPr>
          <a:xfrm>
            <a:off x="832433" y="1000417"/>
            <a:ext cx="4025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1) Covid-19 prediction Models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91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4E5FC-45F5-4707-A906-9661A9F3C5A5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solidFill>
                  <a:srgbClr val="0070C0"/>
                </a:solidFill>
                <a:latin typeface="+mj-lt"/>
                <a:ea typeface="+mj-ea"/>
                <a:cs typeface="Calibri Light"/>
              </a:rPr>
              <a:t>Accuracy Level Of Models</a:t>
            </a:r>
            <a:endParaRPr lang="en-US" sz="2800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8CF1A-9206-448B-B3FA-8EC52799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32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C706-FF32-43B1-8A24-B73906A4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14711-0E68-44AC-96A9-D3C2A8508941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W.A.R| 2021-180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BD312F-C7F0-4315-8E66-DF9B87818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13198"/>
              </p:ext>
            </p:extLst>
          </p:nvPr>
        </p:nvGraphicFramePr>
        <p:xfrm>
          <a:off x="1366024" y="1263804"/>
          <a:ext cx="8517082" cy="475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026">
                  <a:extLst>
                    <a:ext uri="{9D8B030D-6E8A-4147-A177-3AD203B41FA5}">
                      <a16:colId xmlns:a16="http://schemas.microsoft.com/office/drawing/2014/main" val="2223493562"/>
                    </a:ext>
                  </a:extLst>
                </a:gridCol>
                <a:gridCol w="3020837">
                  <a:extLst>
                    <a:ext uri="{9D8B030D-6E8A-4147-A177-3AD203B41FA5}">
                      <a16:colId xmlns:a16="http://schemas.microsoft.com/office/drawing/2014/main" val="33920321"/>
                    </a:ext>
                  </a:extLst>
                </a:gridCol>
                <a:gridCol w="2657219">
                  <a:extLst>
                    <a:ext uri="{9D8B030D-6E8A-4147-A177-3AD203B41FA5}">
                      <a16:colId xmlns:a16="http://schemas.microsoft.com/office/drawing/2014/main" val="1617223454"/>
                    </a:ext>
                  </a:extLst>
                </a:gridCol>
              </a:tblGrid>
              <a:tr h="456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Dataset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Algorithms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Accuracry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76216"/>
                  </a:ext>
                </a:extLst>
              </a:tr>
              <a:tr h="362413">
                <a:tc rowSpan="5">
                  <a:txBody>
                    <a:bodyPr/>
                    <a:lstStyle/>
                    <a:p>
                      <a:r>
                        <a:rPr lang="en-US" sz="1200"/>
                        <a:t>Set 1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SVM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54.93%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98358"/>
                  </a:ext>
                </a:extLst>
              </a:tr>
              <a:tr h="232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Random Forest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67.85%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775639"/>
                  </a:ext>
                </a:extLst>
              </a:tr>
              <a:tr h="371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KNeighbors Classifier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67.07%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37495"/>
                  </a:ext>
                </a:extLst>
              </a:tr>
              <a:tr h="1858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Decision tree classifier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58.92%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08862"/>
                  </a:ext>
                </a:extLst>
              </a:tr>
              <a:tr h="1858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Keras Model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70.76%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635807"/>
                  </a:ext>
                </a:extLst>
              </a:tr>
              <a:tr h="227670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Set 2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SVM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56.44%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367958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Random Forest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71.87%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28058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KNeighbors Classifier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65.62%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09515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Decision tree classifier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68.62%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998968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Keras Model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69.00%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787105"/>
                  </a:ext>
                </a:extLst>
              </a:tr>
              <a:tr h="227670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Set 3 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SVM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25.00%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214874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Random Forest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27.16%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16005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KNeighbors Classifier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25.08%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8614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Decision tree classifier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27.16%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066381"/>
                  </a:ext>
                </a:extLst>
              </a:tr>
              <a:tr h="227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Keras classifer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24.77%</a:t>
                      </a:r>
                      <a:endParaRPr lang="en-US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258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B04D70-E606-452E-AF9E-BB94F01B5063}"/>
              </a:ext>
            </a:extLst>
          </p:cNvPr>
          <p:cNvSpPr txBox="1"/>
          <p:nvPr/>
        </p:nvSpPr>
        <p:spPr>
          <a:xfrm>
            <a:off x="970155" y="775009"/>
            <a:ext cx="493841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b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E3B61-E2B8-47A3-8F3A-81E39891BC90}"/>
              </a:ext>
            </a:extLst>
          </p:cNvPr>
          <p:cNvSpPr txBox="1"/>
          <p:nvPr/>
        </p:nvSpPr>
        <p:spPr>
          <a:xfrm>
            <a:off x="1139092" y="777631"/>
            <a:ext cx="5673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2)Risk level prediction models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2221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4E5FC-45F5-4707-A906-9661A9F3C5A5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EVIDENCES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8CF1A-9206-448B-B3FA-8EC52799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33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C706-FF32-43B1-8A24-B73906A4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14711-0E68-44AC-96A9-D3C2A8508941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W.A.R| 2021-180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EEE7BD4-CA1A-46B0-9350-A7204EB7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" r="28746" b="-229"/>
          <a:stretch/>
        </p:blipFill>
        <p:spPr>
          <a:xfrm>
            <a:off x="328248" y="1320591"/>
            <a:ext cx="6807832" cy="4871375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01745-F2D8-433E-8FAD-6D4D97BD8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08" y="360559"/>
            <a:ext cx="4071815" cy="541395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22C340-E8C4-4DBC-96D7-E34E1D9426EE}"/>
              </a:ext>
            </a:extLst>
          </p:cNvPr>
          <p:cNvSpPr/>
          <p:nvPr/>
        </p:nvSpPr>
        <p:spPr>
          <a:xfrm>
            <a:off x="7211645" y="5472721"/>
            <a:ext cx="2393461" cy="302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F7BEF2-90D5-4C6C-9909-97A1D501708B}"/>
              </a:ext>
            </a:extLst>
          </p:cNvPr>
          <p:cNvSpPr/>
          <p:nvPr/>
        </p:nvSpPr>
        <p:spPr>
          <a:xfrm>
            <a:off x="373183" y="5775567"/>
            <a:ext cx="2393461" cy="302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219F7-0524-4CCE-9A40-97EFB99B8A4E}"/>
              </a:ext>
            </a:extLst>
          </p:cNvPr>
          <p:cNvSpPr txBox="1"/>
          <p:nvPr/>
        </p:nvSpPr>
        <p:spPr>
          <a:xfrm>
            <a:off x="832433" y="1000417"/>
            <a:ext cx="4025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1) Covid-19 prediction Models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963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4E5FC-45F5-4707-A906-9661A9F3C5A5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EVIDENCES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8CF1A-9206-448B-B3FA-8EC52799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34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C706-FF32-43B1-8A24-B73906A4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14711-0E68-44AC-96A9-D3C2A8508941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IT18125962|Nimantha W.A.R| 2021-180</a:t>
            </a:r>
          </a:p>
        </p:txBody>
      </p:sp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0A9953-BB8A-44E8-A438-61E8C0A9E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9" r="123" b="-246"/>
          <a:stretch/>
        </p:blipFill>
        <p:spPr>
          <a:xfrm>
            <a:off x="2751015" y="865555"/>
            <a:ext cx="5559677" cy="536006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512B05B-0069-4C4C-B66C-C01FFD73015E}"/>
              </a:ext>
            </a:extLst>
          </p:cNvPr>
          <p:cNvSpPr/>
          <p:nvPr/>
        </p:nvSpPr>
        <p:spPr>
          <a:xfrm>
            <a:off x="2610337" y="5912336"/>
            <a:ext cx="2393461" cy="302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51849C-6B1E-4238-B6E2-BE7AD259CF35}"/>
              </a:ext>
            </a:extLst>
          </p:cNvPr>
          <p:cNvSpPr/>
          <p:nvPr/>
        </p:nvSpPr>
        <p:spPr>
          <a:xfrm>
            <a:off x="2375874" y="3714259"/>
            <a:ext cx="2393461" cy="302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76F0C-D83E-4BB8-BD35-40FF47706D96}"/>
              </a:ext>
            </a:extLst>
          </p:cNvPr>
          <p:cNvSpPr txBox="1"/>
          <p:nvPr/>
        </p:nvSpPr>
        <p:spPr>
          <a:xfrm>
            <a:off x="894861" y="689708"/>
            <a:ext cx="5673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2)Risk level prediction models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208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02D8A-C8D3-4267-9CBE-1BB58DF3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05/07/2021             </a:t>
            </a:r>
            <a:fld id="{A6AF1B4E-90EC-4A51-B6E5-B702C054ECB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330C3-213A-4786-837A-C4E421F6D773}"/>
              </a:ext>
            </a:extLst>
          </p:cNvPr>
          <p:cNvSpPr txBox="1"/>
          <p:nvPr/>
        </p:nvSpPr>
        <p:spPr>
          <a:xfrm>
            <a:off x="397677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b="1">
                <a:cs typeface="Calibri"/>
              </a:rPr>
              <a:t>IT18125962</a:t>
            </a:r>
            <a:r>
              <a:rPr lang="en-GB" b="1" dirty="0">
                <a:cs typeface="Calibri"/>
              </a:rPr>
              <a:t>|</a:t>
            </a:r>
            <a:r>
              <a:rPr lang="en-GB" b="1">
                <a:cs typeface="Calibri"/>
              </a:rPr>
              <a:t>Nimantha W</a:t>
            </a:r>
            <a:r>
              <a:rPr lang="en-GB" b="1" dirty="0">
                <a:cs typeface="Calibri"/>
              </a:rPr>
              <a:t>.A</a:t>
            </a:r>
            <a:r>
              <a:rPr lang="en-GB" b="1">
                <a:cs typeface="Calibri"/>
              </a:rPr>
              <a:t>.R</a:t>
            </a:r>
            <a:r>
              <a:rPr lang="en-GB" b="1" dirty="0">
                <a:cs typeface="Calibri"/>
              </a:rPr>
              <a:t>| 2021-180</a:t>
            </a:r>
            <a:endParaRPr lang="en-GB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E38A7-B05F-461B-8E73-C8AF80DCA836}"/>
              </a:ext>
            </a:extLst>
          </p:cNvPr>
          <p:cNvSpPr txBox="1"/>
          <p:nvPr/>
        </p:nvSpPr>
        <p:spPr>
          <a:xfrm>
            <a:off x="4765055" y="2228153"/>
            <a:ext cx="56518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28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3C23195F-BC2C-41D3-8ACC-CFBC44C9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6439591"/>
            <a:ext cx="2743200" cy="4651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DBFEB33-32D6-475E-A756-B7E61451D913}"/>
              </a:ext>
            </a:extLst>
          </p:cNvPr>
          <p:cNvSpPr txBox="1">
            <a:spLocks/>
          </p:cNvSpPr>
          <p:nvPr/>
        </p:nvSpPr>
        <p:spPr>
          <a:xfrm>
            <a:off x="233350" y="-279300"/>
            <a:ext cx="6798541" cy="1062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COMPLETION OF THE PROJECT</a:t>
            </a:r>
            <a:endParaRPr lang="en-US" sz="4000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EEB93532-496E-4000-A639-B1BAE31BB4CD}"/>
              </a:ext>
            </a:extLst>
          </p:cNvPr>
          <p:cNvSpPr txBox="1"/>
          <p:nvPr/>
        </p:nvSpPr>
        <p:spPr>
          <a:xfrm>
            <a:off x="7241198" y="222958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31" name="Rectangle 1130">
            <a:extLst>
              <a:ext uri="{FF2B5EF4-FFF2-40B4-BE49-F238E27FC236}">
                <a16:creationId xmlns:a16="http://schemas.microsoft.com/office/drawing/2014/main" id="{C82904B6-3D6B-43E8-8335-BFF1618642E1}"/>
              </a:ext>
            </a:extLst>
          </p:cNvPr>
          <p:cNvSpPr/>
          <p:nvPr/>
        </p:nvSpPr>
        <p:spPr>
          <a:xfrm>
            <a:off x="1119518" y="1423653"/>
            <a:ext cx="9927012" cy="42413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E25EBC62-0C9C-4013-8FB6-60D7A43FCB94}"/>
              </a:ext>
            </a:extLst>
          </p:cNvPr>
          <p:cNvSpPr/>
          <p:nvPr/>
        </p:nvSpPr>
        <p:spPr>
          <a:xfrm>
            <a:off x="1784562" y="2260120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cs typeface="Calibri"/>
              </a:rPr>
              <a:t>50% Progress</a:t>
            </a:r>
            <a:endParaRPr lang="en-GB" b="1"/>
          </a:p>
        </p:txBody>
      </p:sp>
      <p:sp>
        <p:nvSpPr>
          <p:cNvPr id="1135" name="Rectangle: Rounded Corners 1134">
            <a:extLst>
              <a:ext uri="{FF2B5EF4-FFF2-40B4-BE49-F238E27FC236}">
                <a16:creationId xmlns:a16="http://schemas.microsoft.com/office/drawing/2014/main" id="{80DA2B82-544D-48F6-B8F6-5F18B1D988CD}"/>
              </a:ext>
            </a:extLst>
          </p:cNvPr>
          <p:cNvSpPr/>
          <p:nvPr/>
        </p:nvSpPr>
        <p:spPr>
          <a:xfrm>
            <a:off x="1758755" y="4039963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cs typeface="Calibri"/>
              </a:rPr>
              <a:t>Work to be Completed</a:t>
            </a:r>
            <a:endParaRPr lang="en-GB" dirty="0">
              <a:cs typeface="Calibri"/>
            </a:endParaRPr>
          </a:p>
        </p:txBody>
      </p:sp>
      <p:sp>
        <p:nvSpPr>
          <p:cNvPr id="1137" name="Rectangle 1136">
            <a:extLst>
              <a:ext uri="{FF2B5EF4-FFF2-40B4-BE49-F238E27FC236}">
                <a16:creationId xmlns:a16="http://schemas.microsoft.com/office/drawing/2014/main" id="{7330D188-FAB5-4B94-B953-99610FADDB6D}"/>
              </a:ext>
            </a:extLst>
          </p:cNvPr>
          <p:cNvSpPr/>
          <p:nvPr/>
        </p:nvSpPr>
        <p:spPr>
          <a:xfrm>
            <a:off x="4312236" y="2024760"/>
            <a:ext cx="6523263" cy="1516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ctr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Trained the models , selected the best model that has high accuracy level and got the prediction.</a:t>
            </a:r>
            <a:endParaRPr lang="en-US"/>
          </a:p>
          <a:p>
            <a:pPr marL="285750" indent="-285750" algn="ctr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r>
              <a:rPr lang="en-GB">
                <a:cs typeface="Calibri"/>
              </a:rPr>
              <a:t>Design prototype to mobile app</a:t>
            </a:r>
            <a:endParaRPr lang="en-GB" dirty="0">
              <a:cs typeface="Calibri"/>
            </a:endParaRPr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86FBE109-54BE-40A5-A65A-D2E5F5D194ED}"/>
              </a:ext>
            </a:extLst>
          </p:cNvPr>
          <p:cNvSpPr/>
          <p:nvPr/>
        </p:nvSpPr>
        <p:spPr>
          <a:xfrm>
            <a:off x="4312234" y="3706910"/>
            <a:ext cx="6484187" cy="157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ctr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Develop Mobile application and integrate all the applications through API connection.</a:t>
            </a:r>
            <a:endParaRPr lang="en-US"/>
          </a:p>
          <a:p>
            <a:pPr marL="285750" indent="-285750" algn="ctr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r>
              <a:rPr lang="en-GB">
                <a:cs typeface="Calibri"/>
              </a:rPr>
              <a:t>UI &amp; UX improvement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41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37CFE0C-B421-4378-830E-5860372AB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1DDE4-72C2-49B5-9F7E-ABEDC2EA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AF1B4E-90EC-4A51-B6E5-B702C054ECB0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67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8142BC-14F5-4493-BDD2-8A63B59AD3BD}"/>
              </a:ext>
            </a:extLst>
          </p:cNvPr>
          <p:cNvSpPr txBox="1">
            <a:spLocks/>
          </p:cNvSpPr>
          <p:nvPr/>
        </p:nvSpPr>
        <p:spPr>
          <a:xfrm>
            <a:off x="982639" y="1012536"/>
            <a:ext cx="6194808" cy="316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b="1" dirty="0">
                <a:solidFill>
                  <a:schemeClr val="accent5">
                    <a:lumMod val="50000"/>
                  </a:schemeClr>
                </a:solidFill>
              </a:rPr>
              <a:t>IT18121698</a:t>
            </a:r>
            <a:br>
              <a:rPr lang="en-US" sz="41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100" b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DIAS M.H.V</a:t>
            </a:r>
            <a:br>
              <a:rPr lang="en-US" sz="4100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sz="41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100" b="1" dirty="0">
                <a:solidFill>
                  <a:schemeClr val="accent5">
                    <a:lumMod val="50000"/>
                  </a:schemeClr>
                </a:solidFill>
              </a:rPr>
              <a:t>Information  Technology</a:t>
            </a:r>
            <a:endParaRPr lang="en-US" sz="4100" b="1" dirty="0" err="1">
              <a:solidFill>
                <a:schemeClr val="accent5">
                  <a:lumMod val="50000"/>
                </a:schemeClr>
              </a:solidFill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3EB08-805D-4D06-BD39-91AC65D2D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 rot="5400000">
            <a:off x="8640792" y="293668"/>
            <a:ext cx="3045257" cy="3045257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EDD4BF-D122-4997-ADE8-75C21F4D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21E919-8CA2-4E93-B512-DABA9573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7506" y="647136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37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CA22-95DD-4269-9529-DA9AAAD9869C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38298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C18D7-DC07-436E-A6CC-1A610AEB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Calibri Light"/>
              </a:rPr>
              <a:t>Accurate Diagnosis and Predict Danger Level Using Patient's </a:t>
            </a:r>
            <a:r>
              <a:rPr lang="en-US" sz="3200" b="1">
                <a:solidFill>
                  <a:schemeClr val="bg1"/>
                </a:solidFill>
                <a:cs typeface="Calibri Light"/>
              </a:rPr>
              <a:t>Health History and Breathing Time</a:t>
            </a:r>
            <a:endParaRPr lang="en-US" sz="32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77BAE-26FE-4362-892E-A1669861F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9" b="15029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76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0D3A26-CDF5-4B4B-807D-943139DD3C2D}"/>
              </a:ext>
            </a:extLst>
          </p:cNvPr>
          <p:cNvSpPr txBox="1">
            <a:spLocks/>
          </p:cNvSpPr>
          <p:nvPr/>
        </p:nvSpPr>
        <p:spPr>
          <a:xfrm>
            <a:off x="588155" y="2565823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cs typeface="Calibri Light"/>
              </a:rPr>
              <a:t>Research Question?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A9764-A331-4C7B-A28A-C4DB1B45FF8D}"/>
              </a:ext>
            </a:extLst>
          </p:cNvPr>
          <p:cNvSpPr txBox="1"/>
          <p:nvPr/>
        </p:nvSpPr>
        <p:spPr>
          <a:xfrm>
            <a:off x="4666891" y="1705156"/>
            <a:ext cx="679761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b="1">
                <a:cs typeface="Calibri"/>
              </a:rPr>
              <a:t>Patient has to wait for a long period to get the results of PCR tests.</a:t>
            </a:r>
            <a:endParaRPr lang="en-US" dirty="0">
              <a:cs typeface="Calibri" panose="020F0502020204030204"/>
            </a:endParaRP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b="1">
                <a:cs typeface="Calibri"/>
              </a:rPr>
              <a:t>Accuracy of the output is very low since those applications do not consider about the patient's health history</a:t>
            </a:r>
            <a:r>
              <a:rPr lang="en-US" sz="2400" b="1" dirty="0">
                <a:cs typeface="Calibri"/>
              </a:rPr>
              <a:t>.</a:t>
            </a: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GB" sz="2400" b="1">
                <a:cs typeface="Calibri"/>
              </a:rPr>
              <a:t>Lack of applications where people can do their covid-19 identification tests staying safe at home.</a:t>
            </a:r>
            <a:endParaRPr lang="en-GB" b="1"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GB" sz="2400" b="1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GB" sz="2400" b="1">
                <a:cs typeface="Calibri"/>
              </a:rPr>
              <a:t>Lack of Capability in taking very easy tests at staying their own comfort. </a:t>
            </a:r>
            <a:endParaRPr lang="en-GB" sz="2400" b="1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AC7FFCE-CFBC-45A2-96A1-143C60C7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762" y="1636684"/>
            <a:ext cx="1279085" cy="1350971"/>
          </a:xfrm>
          <a:prstGeom prst="rect">
            <a:avLst/>
          </a:prstGeom>
        </p:spPr>
      </p:pic>
      <p:pic>
        <p:nvPicPr>
          <p:cNvPr id="3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D1F30B6D-524C-4BA1-9E64-E92A7ECF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992" y="-4930"/>
            <a:ext cx="3121156" cy="17257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9B10F-FB64-42C5-9306-82FC1D27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317" y="6500123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39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0B5C0-C92B-4090-9113-CBBFA20A2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0F462-C572-482B-A5FD-C722A08F9E9D}"/>
              </a:ext>
            </a:extLst>
          </p:cNvPr>
          <p:cNvSpPr txBox="1"/>
          <p:nvPr/>
        </p:nvSpPr>
        <p:spPr>
          <a:xfrm>
            <a:off x="4134929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101041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490F7E-D9AA-4D96-9310-ECA6CE40F862}"/>
              </a:ext>
            </a:extLst>
          </p:cNvPr>
          <p:cNvSpPr txBox="1"/>
          <p:nvPr/>
        </p:nvSpPr>
        <p:spPr>
          <a:xfrm>
            <a:off x="445533" y="185532"/>
            <a:ext cx="2416938" cy="10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AED19-63D4-4534-A7F3-B852C05E4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-14067" y="6334539"/>
            <a:ext cx="3145562" cy="52346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7E8F0F2-7B45-4EFA-A993-5BAE8714E184}"/>
              </a:ext>
            </a:extLst>
          </p:cNvPr>
          <p:cNvSpPr/>
          <p:nvPr/>
        </p:nvSpPr>
        <p:spPr>
          <a:xfrm>
            <a:off x="2023658" y="1207300"/>
            <a:ext cx="838813" cy="813522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088A796-C2DC-49C9-9ECF-BD8BECB37CA7}"/>
              </a:ext>
            </a:extLst>
          </p:cNvPr>
          <p:cNvSpPr/>
          <p:nvPr/>
        </p:nvSpPr>
        <p:spPr>
          <a:xfrm>
            <a:off x="3044102" y="2537309"/>
            <a:ext cx="787224" cy="774572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F36143D3-13C6-4FBA-860E-9C883DC25B1F}"/>
              </a:ext>
            </a:extLst>
          </p:cNvPr>
          <p:cNvSpPr/>
          <p:nvPr/>
        </p:nvSpPr>
        <p:spPr>
          <a:xfrm>
            <a:off x="3437714" y="4090350"/>
            <a:ext cx="787224" cy="774572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236ADA0-17AD-461E-90D6-3A89587EB605}"/>
              </a:ext>
            </a:extLst>
          </p:cNvPr>
          <p:cNvSpPr/>
          <p:nvPr/>
        </p:nvSpPr>
        <p:spPr>
          <a:xfrm>
            <a:off x="2075246" y="5437336"/>
            <a:ext cx="787225" cy="774572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D6CC4-CF2A-4281-9023-AFB5AC1B8E77}"/>
              </a:ext>
            </a:extLst>
          </p:cNvPr>
          <p:cNvSpPr/>
          <p:nvPr/>
        </p:nvSpPr>
        <p:spPr>
          <a:xfrm>
            <a:off x="4039381" y="2418368"/>
            <a:ext cx="6822831" cy="1019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Accurate diagnosis of Covid-19 using chest CT Scan images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C4A68C-9DB0-4710-8894-B74C653866A3}"/>
              </a:ext>
            </a:extLst>
          </p:cNvPr>
          <p:cNvSpPr/>
          <p:nvPr/>
        </p:nvSpPr>
        <p:spPr>
          <a:xfrm>
            <a:off x="4390241" y="3964029"/>
            <a:ext cx="6822831" cy="1019834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Gather information about patient's health history, </a:t>
            </a:r>
            <a:r>
              <a:rPr lang="en-US" b="1">
                <a:solidFill>
                  <a:schemeClr val="bg1"/>
                </a:solidFill>
              </a:rPr>
              <a:t>exposure to </a:t>
            </a:r>
            <a:r>
              <a:rPr lang="en-US" b="1" dirty="0">
                <a:solidFill>
                  <a:schemeClr val="bg1"/>
                </a:solidFill>
              </a:rPr>
              <a:t>covid-</a:t>
            </a:r>
            <a:r>
              <a:rPr lang="en-US" b="1">
                <a:solidFill>
                  <a:schemeClr val="bg1"/>
                </a:solidFill>
              </a:rPr>
              <a:t>19 positive </a:t>
            </a:r>
            <a:r>
              <a:rPr lang="en-US" b="1" dirty="0">
                <a:solidFill>
                  <a:schemeClr val="bg1"/>
                </a:solidFill>
              </a:rPr>
              <a:t>patients, breathing time then analyze it and predict danger </a:t>
            </a:r>
            <a:r>
              <a:rPr lang="en-US" b="1">
                <a:solidFill>
                  <a:schemeClr val="bg1"/>
                </a:solidFill>
              </a:rPr>
              <a:t>level</a:t>
            </a:r>
            <a:r>
              <a:rPr lang="en-US" b="1" dirty="0">
                <a:solidFill>
                  <a:schemeClr val="bg1"/>
                </a:solidFill>
              </a:rPr>
              <a:t> for covid-19.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33A58-2A2C-426D-BD9C-94CEDD85D5F2}"/>
              </a:ext>
            </a:extLst>
          </p:cNvPr>
          <p:cNvSpPr/>
          <p:nvPr/>
        </p:nvSpPr>
        <p:spPr>
          <a:xfrm>
            <a:off x="3044101" y="5314705"/>
            <a:ext cx="6822831" cy="1019834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Accurate diagnosis and predict risk level of  Covid-19 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 using symptoms 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33" name="Graphic 32" descr="Right pointing backhand index outline">
            <a:extLst>
              <a:ext uri="{FF2B5EF4-FFF2-40B4-BE49-F238E27FC236}">
                <a16:creationId xmlns:a16="http://schemas.microsoft.com/office/drawing/2014/main" id="{B2B7F427-3F6D-41C7-B061-1171CF915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693" y="1328158"/>
            <a:ext cx="571806" cy="571806"/>
          </a:xfrm>
          <a:prstGeom prst="rect">
            <a:avLst/>
          </a:prstGeom>
        </p:spPr>
      </p:pic>
      <p:pic>
        <p:nvPicPr>
          <p:cNvPr id="34" name="Graphic 33" descr="Right pointing backhand index outline">
            <a:extLst>
              <a:ext uri="{FF2B5EF4-FFF2-40B4-BE49-F238E27FC236}">
                <a16:creationId xmlns:a16="http://schemas.microsoft.com/office/drawing/2014/main" id="{9CBB7453-6274-4695-A3CE-8BE8EF94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509" y="2638692"/>
            <a:ext cx="571806" cy="571806"/>
          </a:xfrm>
          <a:prstGeom prst="rect">
            <a:avLst/>
          </a:prstGeom>
        </p:spPr>
      </p:pic>
      <p:pic>
        <p:nvPicPr>
          <p:cNvPr id="35" name="Graphic 34" descr="Right pointing backhand index outline">
            <a:extLst>
              <a:ext uri="{FF2B5EF4-FFF2-40B4-BE49-F238E27FC236}">
                <a16:creationId xmlns:a16="http://schemas.microsoft.com/office/drawing/2014/main" id="{AB6BE4AC-04E7-4B5C-A22F-BC5967E2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2362" y="4188043"/>
            <a:ext cx="571806" cy="571806"/>
          </a:xfrm>
          <a:prstGeom prst="rect">
            <a:avLst/>
          </a:prstGeom>
        </p:spPr>
      </p:pic>
      <p:pic>
        <p:nvPicPr>
          <p:cNvPr id="36" name="Graphic 35" descr="Right pointing backhand index outline">
            <a:extLst>
              <a:ext uri="{FF2B5EF4-FFF2-40B4-BE49-F238E27FC236}">
                <a16:creationId xmlns:a16="http://schemas.microsoft.com/office/drawing/2014/main" id="{44C97234-A755-40BD-A3B0-471C4540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665" y="5538719"/>
            <a:ext cx="571806" cy="57180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716D93-537F-457B-B7F7-613CE1464E6F}"/>
              </a:ext>
            </a:extLst>
          </p:cNvPr>
          <p:cNvSpPr/>
          <p:nvPr/>
        </p:nvSpPr>
        <p:spPr>
          <a:xfrm>
            <a:off x="3242509" y="1104813"/>
            <a:ext cx="6822831" cy="1019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Identify whether they are suffering from Covid-19 or Pneumonia by using Chest X-ray images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ABFB2-409B-4E54-92B5-A0C9F68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279" y="647136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9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08A8C-8F4A-4FB0-9A6D-D8083950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3" y="1007166"/>
            <a:ext cx="115252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B1CBB-7455-418B-BBAE-5724A4E8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8" y="2244132"/>
            <a:ext cx="9715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14335-1CD4-4855-85C7-7FBC7C76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44" y="2991715"/>
            <a:ext cx="809625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D4F1D-B770-4E41-BBD6-EF2DAB55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006" y="4059016"/>
            <a:ext cx="95250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BBFA4-7E6E-4754-B771-426AE91A9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445" y="5326874"/>
            <a:ext cx="857250" cy="8477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B72110-6069-4739-B2BD-BCB618C05923}"/>
              </a:ext>
            </a:extLst>
          </p:cNvPr>
          <p:cNvSpPr/>
          <p:nvPr/>
        </p:nvSpPr>
        <p:spPr>
          <a:xfrm>
            <a:off x="2252869" y="1127263"/>
            <a:ext cx="7229062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Develop a useable mobile app to give </a:t>
            </a: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accurate results about patient suffering from covid-19 or not.</a:t>
            </a:r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AE97AB-25E2-4567-97EB-FDF5CEDBDC37}"/>
              </a:ext>
            </a:extLst>
          </p:cNvPr>
          <p:cNvSpPr/>
          <p:nvPr/>
        </p:nvSpPr>
        <p:spPr>
          <a:xfrm>
            <a:off x="3964900" y="3092395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Get a clear understanding about the user's other diseases and exposure to other covid-19 positive patients.</a:t>
            </a:r>
            <a:endParaRPr lang="en-GB" sz="18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367C0B-FC6C-486E-A759-6FB648BCBAB7}"/>
              </a:ext>
            </a:extLst>
          </p:cNvPr>
          <p:cNvSpPr/>
          <p:nvPr/>
        </p:nvSpPr>
        <p:spPr>
          <a:xfrm>
            <a:off x="3560398" y="2137969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Develop a user-friendly mobile app for both teenagers and </a:t>
            </a: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adults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AC95C6-C3BC-413D-85D3-4B512D5CFC72}"/>
              </a:ext>
            </a:extLst>
          </p:cNvPr>
          <p:cNvSpPr/>
          <p:nvPr/>
        </p:nvSpPr>
        <p:spPr>
          <a:xfrm>
            <a:off x="3558153" y="4202789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User can submit their breathing time by taking a very simple breathing test provided with a very user-friendly UI.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941A33-A16F-4035-90FB-077ACF62ABD3}"/>
              </a:ext>
            </a:extLst>
          </p:cNvPr>
          <p:cNvSpPr/>
          <p:nvPr/>
        </p:nvSpPr>
        <p:spPr>
          <a:xfrm>
            <a:off x="2471615" y="5247447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22884-76B8-4F9C-80D1-FA0111DD1EB9}"/>
              </a:ext>
            </a:extLst>
          </p:cNvPr>
          <p:cNvSpPr txBox="1"/>
          <p:nvPr/>
        </p:nvSpPr>
        <p:spPr>
          <a:xfrm>
            <a:off x="59013" y="51250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Specific and Sub Objectives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A4E30-F481-406A-BA01-7A1B8018986E}"/>
              </a:ext>
            </a:extLst>
          </p:cNvPr>
          <p:cNvSpPr txBox="1"/>
          <p:nvPr/>
        </p:nvSpPr>
        <p:spPr>
          <a:xfrm>
            <a:off x="2552258" y="5420056"/>
            <a:ext cx="614900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Provides accurate results confirmed by a physician as soon as possible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5D851-DBD6-437B-80DB-703B9CCF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657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40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1C0E9-7D43-40D4-9918-902D26F9ED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89084-8AEC-4307-BA3E-45E72B49B41F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1552628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7FBA1A-4CE8-4654-B65A-622201C74479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B4CF7-9208-4385-BCC0-81099EE0C7A2}"/>
              </a:ext>
            </a:extLst>
          </p:cNvPr>
          <p:cNvSpPr txBox="1"/>
          <p:nvPr/>
        </p:nvSpPr>
        <p:spPr>
          <a:xfrm>
            <a:off x="425188" y="848765"/>
            <a:ext cx="298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OVERVIEW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DF08D59-0DDE-49F5-9076-088580E9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52" y="789226"/>
            <a:ext cx="8738554" cy="5523963"/>
          </a:xfrm>
          <a:prstGeom prst="rect">
            <a:avLst/>
          </a:prstGeom>
        </p:spPr>
      </p:pic>
      <p:pic>
        <p:nvPicPr>
          <p:cNvPr id="8" name="Picture 13" descr="Diagram&#10;&#10;Description automatically generated">
            <a:extLst>
              <a:ext uri="{FF2B5EF4-FFF2-40B4-BE49-F238E27FC236}">
                <a16:creationId xmlns:a16="http://schemas.microsoft.com/office/drawing/2014/main" id="{9D8B20D7-840A-48BB-8910-54A4407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373093"/>
            <a:ext cx="2426897" cy="1137249"/>
          </a:xfrm>
          <a:prstGeom prst="rect">
            <a:avLst/>
          </a:prstGeom>
        </p:spPr>
      </p:pic>
      <p:pic>
        <p:nvPicPr>
          <p:cNvPr id="10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05B3B3-F32D-4146-95D2-6EA489060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10" y="1822976"/>
            <a:ext cx="2110594" cy="173117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975205-D1E2-4877-9E09-3ABDD4ED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676" y="6485746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41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72F94-949F-4799-84E3-E1A85F6FD90F}"/>
              </a:ext>
            </a:extLst>
          </p:cNvPr>
          <p:cNvSpPr txBox="1"/>
          <p:nvPr/>
        </p:nvSpPr>
        <p:spPr>
          <a:xfrm>
            <a:off x="3272288" y="6507192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FA741-9131-406C-B623-AF46D5084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B09A6-808B-4CB9-9389-686AAEAA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3AB527F-4767-40F9-8F73-2AE01635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28" y="1707500"/>
            <a:ext cx="8922777" cy="49122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3CBB6-6914-40F8-ACC9-46D54A2F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6902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42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C077-C6D0-4D1A-BED5-123E83A6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25AFA-6311-4230-BF80-98DCCD59FFC4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2689038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05E140-0A81-439D-A361-F5D2D415D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209158"/>
              </p:ext>
            </p:extLst>
          </p:nvPr>
        </p:nvGraphicFramePr>
        <p:xfrm>
          <a:off x="761999" y="661358"/>
          <a:ext cx="10480748" cy="582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471">
                  <a:extLst>
                    <a:ext uri="{9D8B030D-6E8A-4147-A177-3AD203B41FA5}">
                      <a16:colId xmlns:a16="http://schemas.microsoft.com/office/drawing/2014/main" val="3315293887"/>
                    </a:ext>
                  </a:extLst>
                </a:gridCol>
                <a:gridCol w="5210615">
                  <a:extLst>
                    <a:ext uri="{9D8B030D-6E8A-4147-A177-3AD203B41FA5}">
                      <a16:colId xmlns:a16="http://schemas.microsoft.com/office/drawing/2014/main" val="181296"/>
                    </a:ext>
                  </a:extLst>
                </a:gridCol>
                <a:gridCol w="2394662">
                  <a:extLst>
                    <a:ext uri="{9D8B030D-6E8A-4147-A177-3AD203B41FA5}">
                      <a16:colId xmlns:a16="http://schemas.microsoft.com/office/drawing/2014/main" val="2058792862"/>
                    </a:ext>
                  </a:extLst>
                </a:gridCol>
              </a:tblGrid>
              <a:tr h="58089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Steps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Tools and  Techniques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</a:rPr>
                        <a:t>Libraries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5530325"/>
                  </a:ext>
                </a:extLst>
              </a:tr>
              <a:tr h="77002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1. Gather Data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Collect data from goole surveys and kaggle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759361"/>
                  </a:ext>
                </a:extLst>
              </a:tr>
              <a:tr h="1540045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2. Data Preperation 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Convert gathered data into valid formats.</a:t>
                      </a:r>
                      <a:endParaRPr lang="en-US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     Remove duplicates.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Deal with missing values or noisy elements.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Vizualise data to help detect relevent relationships between variables or classes.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Split data into training and test data sets.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Scikit-learn(</a:t>
                      </a:r>
                      <a:r>
                        <a:rPr lang="en-US" sz="1800" kern="1200">
                          <a:effectLst/>
                        </a:rPr>
                        <a:t>numpy, pandas) </a:t>
                      </a: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matplotlib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0094460"/>
                  </a:ext>
                </a:extLst>
              </a:tr>
              <a:tr h="1026695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3. Choose the right algorithm and train the model. 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Choose the right algorithm which gives the maximum accuracy.</a:t>
                      </a:r>
                    </a:p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If results are not satisfactory, need to retrain the model.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Random forest 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Linear regression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Decision tree algorithm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0655892"/>
                  </a:ext>
                </a:extLst>
              </a:tr>
              <a:tr h="837567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4. Evaluate the model and parameter tuning.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Adjust the parameters of the chosen algorithm.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39769555"/>
                  </a:ext>
                </a:extLst>
              </a:tr>
              <a:tr h="837567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5. Make predictions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A better approximation of how the model will perform in the real world.</a:t>
                      </a: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kern="12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19193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1CB5-C7B8-420D-AC08-114D89E8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279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43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4F488-5990-4FE6-8308-B04FB468C917}"/>
              </a:ext>
            </a:extLst>
          </p:cNvPr>
          <p:cNvSpPr txBox="1"/>
          <p:nvPr/>
        </p:nvSpPr>
        <p:spPr>
          <a:xfrm>
            <a:off x="3674854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IT18121698</a:t>
            </a:r>
            <a:r>
              <a:rPr lang="en-GB" b="1" dirty="0">
                <a:cs typeface="Calibri"/>
              </a:rPr>
              <a:t>|</a:t>
            </a:r>
            <a:r>
              <a:rPr lang="en-GB" b="1">
                <a:cs typeface="Calibri"/>
              </a:rPr>
              <a:t>Dias M.H</a:t>
            </a:r>
            <a:r>
              <a:rPr lang="en-GB" b="1" dirty="0">
                <a:cs typeface="Calibri"/>
              </a:rPr>
              <a:t>.</a:t>
            </a:r>
            <a:r>
              <a:rPr lang="en-GB" b="1">
                <a:cs typeface="Calibri"/>
              </a:rPr>
              <a:t>V</a:t>
            </a:r>
            <a:r>
              <a:rPr lang="en-GB" b="1" dirty="0">
                <a:cs typeface="Calibri"/>
              </a:rPr>
              <a:t> | 2021-180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3AB-33C6-4069-966A-FE9C51E2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6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DD60-2A38-4987-B13B-8B1A4229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cs typeface="Calibri Light"/>
              </a:rPr>
              <a:t>Evidences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8EA0CC-0FAE-4757-B79C-D772E7EA9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66" y="1423059"/>
            <a:ext cx="5999830" cy="42506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B00C-860E-475E-AC07-16E739A5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921" y="6485746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05/07/2021       </a:t>
            </a:r>
            <a:r>
              <a:rPr lang="en-US" b="1" dirty="0">
                <a:solidFill>
                  <a:schemeClr val="tx1"/>
                </a:solidFill>
              </a:rPr>
              <a:t>    </a:t>
            </a:r>
            <a:r>
              <a:rPr lang="en-US" b="1">
                <a:solidFill>
                  <a:schemeClr val="tx1"/>
                </a:solidFill>
              </a:rPr>
              <a:t>  43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03219C-D7D7-45B2-BFF9-344C5883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1" y="1421400"/>
            <a:ext cx="5331123" cy="42596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F057F62-57BD-4975-A2A0-3E6F5B167EFF}"/>
              </a:ext>
            </a:extLst>
          </p:cNvPr>
          <p:cNvSpPr/>
          <p:nvPr/>
        </p:nvSpPr>
        <p:spPr>
          <a:xfrm>
            <a:off x="2000430" y="4609920"/>
            <a:ext cx="920150" cy="4600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0BB0B1-DC4E-41CD-9685-585D915FF6F2}"/>
              </a:ext>
            </a:extLst>
          </p:cNvPr>
          <p:cNvCxnSpPr/>
          <p:nvPr/>
        </p:nvCxnSpPr>
        <p:spPr>
          <a:xfrm flipH="1" flipV="1">
            <a:off x="2599426" y="4950126"/>
            <a:ext cx="322054" cy="82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44329A-F9F9-4412-BF61-91E4A82BF986}"/>
              </a:ext>
            </a:extLst>
          </p:cNvPr>
          <p:cNvSpPr txBox="1"/>
          <p:nvPr/>
        </p:nvSpPr>
        <p:spPr>
          <a:xfrm>
            <a:off x="1229804" y="5844935"/>
            <a:ext cx="4065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Accuracy = 77% in breathing test model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BF482B-A2D4-4E02-89E2-D71A0A2959FD}"/>
              </a:ext>
            </a:extLst>
          </p:cNvPr>
          <p:cNvSpPr/>
          <p:nvPr/>
        </p:nvSpPr>
        <p:spPr>
          <a:xfrm>
            <a:off x="7952656" y="4379882"/>
            <a:ext cx="920150" cy="4600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F76150-8C5E-45E8-BDE4-3103C0B920B9}"/>
              </a:ext>
            </a:extLst>
          </p:cNvPr>
          <p:cNvCxnSpPr>
            <a:cxnSpLocks/>
          </p:cNvCxnSpPr>
          <p:nvPr/>
        </p:nvCxnSpPr>
        <p:spPr>
          <a:xfrm flipH="1" flipV="1">
            <a:off x="8393502" y="4748843"/>
            <a:ext cx="422694" cy="11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D552DF-F0D1-4A50-96C1-2565EA50AB45}"/>
              </a:ext>
            </a:extLst>
          </p:cNvPr>
          <p:cNvSpPr txBox="1"/>
          <p:nvPr/>
        </p:nvSpPr>
        <p:spPr>
          <a:xfrm>
            <a:off x="7037358" y="5757773"/>
            <a:ext cx="454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Accuracy = 94% in other diseases test model</a:t>
            </a:r>
            <a:endParaRPr lang="en-US" dirty="0"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0F7F25-D5BE-4EEE-85D9-7DDF4EE2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0DEFE-C9BD-4EA3-87F8-51216A2AC5CD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2544875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2C9F8-4F87-42D8-A450-37A2026F3702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COMPLETION OF THE PROJECT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D894351-2BB1-4CAC-ADC3-63B4422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B746F-0B1C-4119-BAEC-B9705A2007A4}"/>
              </a:ext>
            </a:extLst>
          </p:cNvPr>
          <p:cNvSpPr txBox="1"/>
          <p:nvPr/>
        </p:nvSpPr>
        <p:spPr>
          <a:xfrm>
            <a:off x="243840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IT18121698</a:t>
            </a:r>
            <a:r>
              <a:rPr lang="en-GB" b="1" dirty="0">
                <a:cs typeface="Calibri"/>
              </a:rPr>
              <a:t>|</a:t>
            </a:r>
            <a:r>
              <a:rPr lang="en-GB" b="1">
                <a:cs typeface="Calibri"/>
              </a:rPr>
              <a:t>Dias M</a:t>
            </a:r>
            <a:r>
              <a:rPr lang="en-GB" b="1" dirty="0">
                <a:cs typeface="Calibri"/>
              </a:rPr>
              <a:t>.</a:t>
            </a:r>
            <a:r>
              <a:rPr lang="en-GB" b="1">
                <a:cs typeface="Calibri"/>
              </a:rPr>
              <a:t>H</a:t>
            </a:r>
            <a:r>
              <a:rPr lang="en-GB" b="1" dirty="0">
                <a:cs typeface="Calibri"/>
              </a:rPr>
              <a:t>.</a:t>
            </a:r>
            <a:r>
              <a:rPr lang="en-GB" b="1">
                <a:cs typeface="Calibri"/>
              </a:rPr>
              <a:t>V</a:t>
            </a:r>
            <a:r>
              <a:rPr lang="en-GB" b="1" dirty="0">
                <a:cs typeface="Calibri"/>
              </a:rPr>
              <a:t> | 2021-180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24334-C41B-470B-8A06-AE03B55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242" y="6442614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45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ED294-4CD5-4648-B5F2-6AB202BBFB23}"/>
              </a:ext>
            </a:extLst>
          </p:cNvPr>
          <p:cNvSpPr/>
          <p:nvPr/>
        </p:nvSpPr>
        <p:spPr>
          <a:xfrm>
            <a:off x="865517" y="1433423"/>
            <a:ext cx="9575319" cy="42413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2D6C37-89BE-480E-ADAA-638F05050EC5}"/>
              </a:ext>
            </a:extLst>
          </p:cNvPr>
          <p:cNvSpPr/>
          <p:nvPr/>
        </p:nvSpPr>
        <p:spPr>
          <a:xfrm>
            <a:off x="1081177" y="187912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cs typeface="Calibri"/>
              </a:rPr>
              <a:t>50% Progress</a:t>
            </a:r>
            <a:endParaRPr lang="en-GB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3CD1D3-C4C5-4030-8F8E-720E1FD84A6E}"/>
              </a:ext>
            </a:extLst>
          </p:cNvPr>
          <p:cNvSpPr/>
          <p:nvPr/>
        </p:nvSpPr>
        <p:spPr>
          <a:xfrm>
            <a:off x="1153063" y="3561271"/>
            <a:ext cx="1969697" cy="920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cs typeface="Calibri"/>
              </a:rPr>
              <a:t>Work to be Completed</a:t>
            </a:r>
            <a:endParaRPr lang="en-GB" dirty="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A43F9-1AAE-492F-B108-F89AB77589C2}"/>
              </a:ext>
            </a:extLst>
          </p:cNvPr>
          <p:cNvSpPr/>
          <p:nvPr/>
        </p:nvSpPr>
        <p:spPr>
          <a:xfrm>
            <a:off x="3452543" y="187822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Developed models and selected the best model based on the accuracy level and got the prediction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99413-679F-41D4-8714-3A6117DB9F10}"/>
              </a:ext>
            </a:extLst>
          </p:cNvPr>
          <p:cNvSpPr/>
          <p:nvPr/>
        </p:nvSpPr>
        <p:spPr>
          <a:xfrm>
            <a:off x="3452542" y="3560372"/>
            <a:ext cx="6484187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Develop Mobile application and integrate all the applications through API connection</a:t>
            </a:r>
            <a:endParaRPr lang="en-US"/>
          </a:p>
        </p:txBody>
      </p:sp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71556DF-BB08-436E-8AAA-4FC86733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45" y="4676683"/>
            <a:ext cx="1678558" cy="16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5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9220E1-60FB-403A-912A-626A0C183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2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0F21E-D2DB-4892-BC30-FF127426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AF1B4E-90EC-4A51-B6E5-B702C054ECB0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02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B09A6-808B-4CB9-9389-686AAEAA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Supportive Information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2A409-02FB-45C9-A1AC-AEC94FEBD8F9}"/>
              </a:ext>
            </a:extLst>
          </p:cNvPr>
          <p:cNvSpPr txBox="1"/>
          <p:nvPr/>
        </p:nvSpPr>
        <p:spPr>
          <a:xfrm>
            <a:off x="770627" y="1935192"/>
            <a:ext cx="432470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COMMERCIALIZATION</a:t>
            </a:r>
            <a:endParaRPr lang="en-US" sz="2000" b="1">
              <a:solidFill>
                <a:schemeClr val="accent5">
                  <a:lumMod val="75000"/>
                </a:schemeClr>
              </a:solidFill>
              <a:cs typeface="Calibri" panose="020F0502020204030204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6DCF00F-1D3C-47B0-A247-5BC554859316}"/>
              </a:ext>
            </a:extLst>
          </p:cNvPr>
          <p:cNvSpPr/>
          <p:nvPr/>
        </p:nvSpPr>
        <p:spPr>
          <a:xfrm>
            <a:off x="980536" y="2957423"/>
            <a:ext cx="1998451" cy="21422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This app will ease the process of identifying covid-19 and pneumonia within a small time period.</a:t>
            </a:r>
            <a:endParaRPr lang="en-US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F4370E1E-8C9E-4FAC-A0F9-CDB95329A0CC}"/>
              </a:ext>
            </a:extLst>
          </p:cNvPr>
          <p:cNvSpPr/>
          <p:nvPr/>
        </p:nvSpPr>
        <p:spPr>
          <a:xfrm>
            <a:off x="3295290" y="2957422"/>
            <a:ext cx="1998451" cy="21422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This app will be </a:t>
            </a:r>
            <a:r>
              <a:rPr lang="en-US" dirty="0">
                <a:ea typeface="+mn-lt"/>
                <a:cs typeface="+mn-lt"/>
              </a:rPr>
              <a:t>release</a:t>
            </a:r>
            <a:r>
              <a:rPr lang="en-US">
                <a:ea typeface="+mn-lt"/>
                <a:cs typeface="+mn-lt"/>
              </a:rPr>
              <a:t> at the end of this year 2021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57D907E1-00CE-475C-8D01-2CEC6B6283CA}"/>
              </a:ext>
            </a:extLst>
          </p:cNvPr>
          <p:cNvSpPr/>
          <p:nvPr/>
        </p:nvSpPr>
        <p:spPr>
          <a:xfrm>
            <a:off x="5753818" y="2957421"/>
            <a:ext cx="1998451" cy="21422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Promoting the app </a:t>
            </a:r>
            <a:r>
              <a:rPr lang="en-US">
                <a:ea typeface="+mn-lt"/>
                <a:cs typeface="+mn-lt"/>
              </a:rPr>
              <a:t>will be done through social media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8A3A9F7A-E6D6-4F40-B857-9425555C333D}"/>
              </a:ext>
            </a:extLst>
          </p:cNvPr>
          <p:cNvSpPr/>
          <p:nvPr/>
        </p:nvSpPr>
        <p:spPr>
          <a:xfrm>
            <a:off x="8341742" y="2899911"/>
            <a:ext cx="1998451" cy="219973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App contains four main functionalities and accuracy of the output will be maximize in each level.</a:t>
            </a:r>
            <a:endParaRPr lang="en-US"/>
          </a:p>
        </p:txBody>
      </p:sp>
      <p:pic>
        <p:nvPicPr>
          <p:cNvPr id="6" name="Picture 6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7F40A80-20E9-4456-AECD-E35F114E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04" y="243696"/>
            <a:ext cx="3677728" cy="23449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4047B3-B7AE-44E1-B913-B32D366A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34" y="677174"/>
            <a:ext cx="2743200" cy="14636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64F0-1D51-43A1-BDA1-6D9C5113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</a:t>
            </a:r>
            <a:r>
              <a:rPr lang="en-US" b="1" dirty="0">
                <a:solidFill>
                  <a:schemeClr val="tx1"/>
                </a:solidFill>
              </a:rPr>
              <a:t>          45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5BC39-E212-49E9-99BB-D25543056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A2D590-9298-40F1-A2F4-4ACA087FE873}"/>
              </a:ext>
            </a:extLst>
          </p:cNvPr>
          <p:cNvSpPr txBox="1"/>
          <p:nvPr/>
        </p:nvSpPr>
        <p:spPr>
          <a:xfrm>
            <a:off x="2725948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IT18121698|Dias M.H.V| 2021-180</a:t>
            </a:r>
          </a:p>
        </p:txBody>
      </p:sp>
    </p:spTree>
    <p:extLst>
      <p:ext uri="{BB962C8B-B14F-4D97-AF65-F5344CB8AC3E}">
        <p14:creationId xmlns:p14="http://schemas.microsoft.com/office/powerpoint/2010/main" val="199447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47089-0322-4B03-B224-817DD4C8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28512D-3055-4911-A4D1-4A084C9C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933928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C98C7BF-70D9-4D19-BD2D-D808991FD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3853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940246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501609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78BED-C505-4E82-8333-2A89C4F4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190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D685C2-1A84-41DE-BFA0-0A068F83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914977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A605760A-A97B-4C3F-8AA3-836050A6B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5" y="939973"/>
            <a:ext cx="4978053" cy="497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430DE-049E-443A-9676-1E5227EA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</a:t>
            </a:r>
            <a:r>
              <a:rPr lang="en-US" b="1" dirty="0">
                <a:solidFill>
                  <a:schemeClr val="tx1"/>
                </a:solidFill>
              </a:rPr>
              <a:t>       </a:t>
            </a:r>
            <a:r>
              <a:rPr lang="en-US" b="1">
                <a:solidFill>
                  <a:schemeClr val="tx1"/>
                </a:solidFill>
              </a:rPr>
              <a:t>   </a:t>
            </a:r>
            <a:r>
              <a:rPr lang="en-US" b="1" dirty="0">
                <a:solidFill>
                  <a:schemeClr val="tx1"/>
                </a:solidFill>
              </a:rPr>
              <a:t>48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4595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B356-ACA0-4776-AE70-17177584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Any Questions?</a:t>
            </a:r>
          </a:p>
        </p:txBody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4" descr="Question mark on green pastel background">
            <a:extLst>
              <a:ext uri="{FF2B5EF4-FFF2-40B4-BE49-F238E27FC236}">
                <a16:creationId xmlns:a16="http://schemas.microsoft.com/office/drawing/2014/main" id="{C74813E3-023B-4D63-B976-FABE1DFA1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4" r="4" b="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B6604-6A65-4160-95A6-02439589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05/07/2021   </a:t>
            </a:r>
            <a:r>
              <a:rPr lang="en-US">
                <a:solidFill>
                  <a:schemeClr val="tx1"/>
                </a:solidFill>
              </a:rPr>
              <a:t>     </a:t>
            </a:r>
            <a:r>
              <a:rPr lang="en-US" dirty="0">
                <a:solidFill>
                  <a:schemeClr val="tx1"/>
                </a:solidFill>
              </a:rPr>
              <a:t>     49</a:t>
            </a:r>
          </a:p>
        </p:txBody>
      </p:sp>
    </p:spTree>
    <p:extLst>
      <p:ext uri="{BB962C8B-B14F-4D97-AF65-F5344CB8AC3E}">
        <p14:creationId xmlns:p14="http://schemas.microsoft.com/office/powerpoint/2010/main" val="46105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D4B8EF-428C-4CDB-B969-7FEBE999D6A3}"/>
              </a:ext>
            </a:extLst>
          </p:cNvPr>
          <p:cNvSpPr txBox="1"/>
          <p:nvPr/>
        </p:nvSpPr>
        <p:spPr>
          <a:xfrm>
            <a:off x="370430" y="142462"/>
            <a:ext cx="7499409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System Overview diagram</a:t>
            </a: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01E4457-2F28-4A0D-A6E2-434DB71E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E38FB-B783-4E11-9E3A-51A8562A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675" y="6485746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5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6269A-1CA0-4837-AF0C-B18981C3883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8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5D313F6-30D0-4E84-B928-EDF3276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2" y="729269"/>
            <a:ext cx="10478218" cy="55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E252B-0132-4768-AF82-C49C9287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48" y="2812308"/>
            <a:ext cx="6335484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IT18115130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SENEVIRATHNE K.D.A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Information Technology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library&#10;&#10;Description automatically generated with low confidence">
            <a:extLst>
              <a:ext uri="{FF2B5EF4-FFF2-40B4-BE49-F238E27FC236}">
                <a16:creationId xmlns:a16="http://schemas.microsoft.com/office/drawing/2014/main" id="{E10BE973-DCFD-4341-BC9F-44F6C4328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r="1" b="21751"/>
          <a:stretch/>
        </p:blipFill>
        <p:spPr>
          <a:xfrm>
            <a:off x="8508659" y="313872"/>
            <a:ext cx="2885055" cy="2885055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D166F-B42C-4A33-94C1-5D10A7525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3" b="-12"/>
          <a:stretch/>
        </p:blipFill>
        <p:spPr>
          <a:xfrm>
            <a:off x="0" y="6334539"/>
            <a:ext cx="3145562" cy="52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2AE99-76EB-4F5E-A52D-96B53028B678}"/>
              </a:ext>
            </a:extLst>
          </p:cNvPr>
          <p:cNvSpPr txBox="1"/>
          <p:nvPr/>
        </p:nvSpPr>
        <p:spPr>
          <a:xfrm>
            <a:off x="2812212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01768-13B7-45AD-95D6-BFC067AB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8147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6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0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3C24A-11C1-4E04-B14A-7F39F43C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Smart assistant to detect Covid-19 and Pneumonia by using Chest X-ray images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76C496E-67B3-4C11-8B0F-E694BEA4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05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218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0D3A26-CDF5-4B4B-807D-943139DD3C2D}"/>
              </a:ext>
            </a:extLst>
          </p:cNvPr>
          <p:cNvSpPr txBox="1">
            <a:spLocks/>
          </p:cNvSpPr>
          <p:nvPr/>
        </p:nvSpPr>
        <p:spPr>
          <a:xfrm>
            <a:off x="588155" y="2565823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cs typeface="Calibri Light"/>
              </a:rPr>
              <a:t>Research Question?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A9764-A331-4C7B-A28A-C4DB1B45FF8D}"/>
              </a:ext>
            </a:extLst>
          </p:cNvPr>
          <p:cNvSpPr txBox="1"/>
          <p:nvPr/>
        </p:nvSpPr>
        <p:spPr>
          <a:xfrm>
            <a:off x="4666891" y="1705156"/>
            <a:ext cx="679761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GB" sz="2400" dirty="0">
                <a:cs typeface="Calibri"/>
              </a:rPr>
              <a:t>Patient must wait for long time to get their PCR test </a:t>
            </a:r>
            <a:r>
              <a:rPr lang="en-GB" sz="2400">
                <a:cs typeface="Calibri"/>
              </a:rPr>
              <a:t>reports </a:t>
            </a:r>
            <a:endParaRPr lang="en-GB" sz="2400" dirty="0">
              <a:cs typeface="Calibri"/>
            </a:endParaRPr>
          </a:p>
          <a:p>
            <a:endParaRPr lang="en-GB" sz="24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GB" sz="2400">
                <a:cs typeface="Calibri"/>
              </a:rPr>
              <a:t>PCR Testing is not available in most medical centers</a:t>
            </a:r>
            <a:endParaRPr lang="en-GB" sz="2400" dirty="0">
              <a:cs typeface="Calibri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r>
              <a:rPr lang="en-GB" sz="2400">
                <a:ea typeface="+mn-lt"/>
                <a:cs typeface="+mn-lt"/>
              </a:rPr>
              <a:t>Identify covid-19 infected patients as soon as possible</a:t>
            </a:r>
            <a:endParaRPr lang="en-GB" sz="2400" dirty="0">
              <a:cs typeface="Calibri"/>
            </a:endParaRPr>
          </a:p>
          <a:p>
            <a:endParaRPr lang="en-GB" sz="2400" dirty="0">
              <a:cs typeface="Calibri"/>
            </a:endParaRPr>
          </a:p>
          <a:p>
            <a:endParaRPr lang="en-GB" sz="2400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2B0162D1-8FAA-417A-A8CD-810D4537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FE6DA-4D87-4854-89A4-F3F4B44FE74F}"/>
              </a:ext>
            </a:extLst>
          </p:cNvPr>
          <p:cNvSpPr txBox="1"/>
          <p:nvPr/>
        </p:nvSpPr>
        <p:spPr>
          <a:xfrm>
            <a:off x="4508741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236E-6860-4A76-9BE7-E36A192B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90" y="6485746"/>
            <a:ext cx="27432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8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80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08A8C-8F4A-4FB0-9A6D-D8083950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7" y="805883"/>
            <a:ext cx="115252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B1CBB-7455-418B-BBAE-5724A4E8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96" y="1970962"/>
            <a:ext cx="9715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14335-1CD4-4855-85C7-7FBC7C76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680" y="3049225"/>
            <a:ext cx="809625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D4F1D-B770-4E41-BBD6-EF2DAB55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157" y="4332186"/>
            <a:ext cx="95250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BBFA4-7E6E-4754-B771-426AE91A9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49" y="5398760"/>
            <a:ext cx="857250" cy="8477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B72110-6069-4739-B2BD-BCB618C05923}"/>
              </a:ext>
            </a:extLst>
          </p:cNvPr>
          <p:cNvSpPr/>
          <p:nvPr/>
        </p:nvSpPr>
        <p:spPr>
          <a:xfrm>
            <a:off x="2252869" y="911603"/>
            <a:ext cx="7229062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Develop a useable mobile app to give a result whether he or she suffering from Covid-19 or Pneumonia or not by </a:t>
            </a: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evaluati</a:t>
            </a:r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ng chest X-rays</a:t>
            </a:r>
            <a:endParaRPr lang="en-US" sz="18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AE97AB-25E2-4567-97EB-FDF5CEDBDC37}"/>
              </a:ext>
            </a:extLst>
          </p:cNvPr>
          <p:cNvSpPr/>
          <p:nvPr/>
        </p:nvSpPr>
        <p:spPr>
          <a:xfrm>
            <a:off x="3418560" y="1970961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User can upload chest x-ray image from </a:t>
            </a:r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their phone</a:t>
            </a:r>
            <a:r>
              <a:rPr lang="en-GB" sz="1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367C0B-FC6C-486E-A759-6FB648BCBAB7}"/>
              </a:ext>
            </a:extLst>
          </p:cNvPr>
          <p:cNvSpPr/>
          <p:nvPr/>
        </p:nvSpPr>
        <p:spPr>
          <a:xfrm>
            <a:off x="4049229" y="3201894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To develop user-friendly mobile app for both teenagers and adults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AC95C6-C3BC-413D-85D3-4B512D5CFC72}"/>
              </a:ext>
            </a:extLst>
          </p:cNvPr>
          <p:cNvSpPr/>
          <p:nvPr/>
        </p:nvSpPr>
        <p:spPr>
          <a:xfrm>
            <a:off x="3543775" y="4432826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Give suggestions to the users to go to the questioners provide by our proposed app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941A33-A16F-4035-90FB-077ACF62ABD3}"/>
              </a:ext>
            </a:extLst>
          </p:cNvPr>
          <p:cNvSpPr/>
          <p:nvPr/>
        </p:nvSpPr>
        <p:spPr>
          <a:xfrm>
            <a:off x="2255955" y="5448729"/>
            <a:ext cx="6480314" cy="8477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22884-76B8-4F9C-80D1-FA0111DD1EB9}"/>
              </a:ext>
            </a:extLst>
          </p:cNvPr>
          <p:cNvSpPr txBox="1"/>
          <p:nvPr/>
        </p:nvSpPr>
        <p:spPr>
          <a:xfrm>
            <a:off x="87768" y="8118"/>
            <a:ext cx="5919787" cy="89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Specific and Sub Objectives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A4E30-F481-406A-BA01-7A1B8018986E}"/>
              </a:ext>
            </a:extLst>
          </p:cNvPr>
          <p:cNvSpPr txBox="1"/>
          <p:nvPr/>
        </p:nvSpPr>
        <p:spPr>
          <a:xfrm>
            <a:off x="2422863" y="5578206"/>
            <a:ext cx="614900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Provides accurate results confirmed by a physician as soon as possible</a:t>
            </a:r>
            <a:r>
              <a:rPr lang="en-US" b="1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E4220-A9C9-475D-9B00-C2995E0BBD92}"/>
              </a:ext>
            </a:extLst>
          </p:cNvPr>
          <p:cNvSpPr txBox="1"/>
          <p:nvPr/>
        </p:nvSpPr>
        <p:spPr>
          <a:xfrm>
            <a:off x="2812212" y="6492815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cs typeface="Calibri"/>
              </a:rPr>
              <a:t>IT18115130|Senevirathne K.D.A | 2021-180</a:t>
            </a:r>
          </a:p>
        </p:txBody>
      </p:sp>
      <p:pic>
        <p:nvPicPr>
          <p:cNvPr id="4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51B7222-0F26-4E03-92C7-A61247C36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51" y="6406551"/>
            <a:ext cx="2743200" cy="457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D9B6A-4A5E-4CA9-ABBF-A9D3D05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524" y="6485746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05/07/2021             </a:t>
            </a:r>
            <a:fld id="{A6AF1B4E-90EC-4A51-B6E5-B702C054ECB0}" type="slidenum">
              <a:rPr lang="en-US" b="1" dirty="0" smtClean="0">
                <a:solidFill>
                  <a:schemeClr val="tx1"/>
                </a:solidFill>
              </a:rPr>
              <a:pPr/>
              <a:t>9</a:t>
            </a:fld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220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Research presentation_RVA_v3" id="{DF2794B4-2314-4F87-8639-5DCB9EEE28EE}" vid="{3B969E49-204F-4FF6-BD10-D26195B8D4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dae9ed0-935d-4509-b8b2-ac916c765c34" xsi:nil="true"/>
  </documentManagement>
</p:properties>
</file>

<file path=customXml/itemProps1.xml><?xml version="1.0" encoding="utf-8"?>
<ds:datastoreItem xmlns:ds="http://schemas.openxmlformats.org/officeDocument/2006/customXml" ds:itemID="{006D0ABB-D82F-4750-95F2-C992FE618E81}"/>
</file>

<file path=customXml/itemProps2.xml><?xml version="1.0" encoding="utf-8"?>
<ds:datastoreItem xmlns:ds="http://schemas.openxmlformats.org/officeDocument/2006/customXml" ds:itemID="{5CA875DA-F9FD-4F83-A049-3B1027B542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C7D9E6-B0D9-433E-BD46-EB60F64F4DA8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ba854243-2884-4443-a7cf-31a8c24e9cc3"/>
    <ds:schemaRef ds:uri="http://schemas.openxmlformats.org/package/2006/metadata/core-properties"/>
    <ds:schemaRef ds:uri="e9adf7d0-ab4e-41a4-bca0-418ac11ff59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0</TotalTime>
  <Words>1992</Words>
  <Application>Microsoft Office PowerPoint</Application>
  <PresentationFormat>Widescreen</PresentationFormat>
  <Paragraphs>358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Franklin Gothic Book</vt:lpstr>
      <vt:lpstr>Times New Roman</vt:lpstr>
      <vt:lpstr>Wingdings</vt:lpstr>
      <vt:lpstr>Office Theme</vt:lpstr>
      <vt:lpstr>Smart assistant for ease the process of Covid-19 and Pneumonia detection                     Project ID - 2021_180</vt:lpstr>
      <vt:lpstr>PowerPoint Presentation</vt:lpstr>
      <vt:lpstr>PowerPoint Presentation</vt:lpstr>
      <vt:lpstr>PowerPoint Presentation</vt:lpstr>
      <vt:lpstr>PowerPoint Presentation</vt:lpstr>
      <vt:lpstr>IT18115130 SENEVIRATHNE K.D.A  Information Technology</vt:lpstr>
      <vt:lpstr>Smart assistant to detect Covid-19 and Pneumonia by using Chest X-ray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IT18114836 Akalanka B.A  Information Technology</vt:lpstr>
      <vt:lpstr>Accurate diagnosis of Covid-19 using Chest CT Scan images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IT18125962 NIMANTHA W.A.R  Information Technology</vt:lpstr>
      <vt:lpstr>accurate diagnosis COvid-19 and predict risk level using symptoms </vt:lpstr>
      <vt:lpstr>PowerPoint Presentation</vt:lpstr>
      <vt:lpstr>PowerPoint Presentation</vt:lpstr>
      <vt:lpstr>Research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Accurate Diagnosis and Predict Danger Level Using Patient's Health History and Breathing Time</vt:lpstr>
      <vt:lpstr>PowerPoint Presentation</vt:lpstr>
      <vt:lpstr>PowerPoint Presentation</vt:lpstr>
      <vt:lpstr>PowerPoint Presentation</vt:lpstr>
      <vt:lpstr>System Diagram</vt:lpstr>
      <vt:lpstr>PowerPoint Presentation</vt:lpstr>
      <vt:lpstr>Evidences</vt:lpstr>
      <vt:lpstr>PowerPoint Presentation</vt:lpstr>
      <vt:lpstr>PowerPoint Presentation</vt:lpstr>
      <vt:lpstr>Supportive Information</vt:lpstr>
      <vt:lpstr>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assistant for ease the process of Covid-19 and Pneumonia detection                       Project ID - 2021_201</dc:title>
  <dc:creator/>
  <cp:lastModifiedBy/>
  <cp:revision>350</cp:revision>
  <dcterms:created xsi:type="dcterms:W3CDTF">2021-03-07T17:31:23Z</dcterms:created>
  <dcterms:modified xsi:type="dcterms:W3CDTF">2021-08-31T07:12:51Z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